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320" r:id="rId5"/>
    <p:sldId id="264" r:id="rId6"/>
    <p:sldId id="313" r:id="rId7"/>
    <p:sldId id="347" r:id="rId8"/>
    <p:sldId id="350" r:id="rId9"/>
    <p:sldId id="349" r:id="rId10"/>
    <p:sldId id="265" r:id="rId11"/>
    <p:sldId id="274" r:id="rId12"/>
    <p:sldId id="277" r:id="rId13"/>
    <p:sldId id="279" r:id="rId14"/>
    <p:sldId id="304" r:id="rId15"/>
    <p:sldId id="282" r:id="rId16"/>
    <p:sldId id="283" r:id="rId17"/>
    <p:sldId id="285" r:id="rId18"/>
    <p:sldId id="289" r:id="rId19"/>
    <p:sldId id="291" r:id="rId20"/>
    <p:sldId id="326" r:id="rId21"/>
    <p:sldId id="348" r:id="rId22"/>
    <p:sldId id="267" r:id="rId23"/>
    <p:sldId id="321" r:id="rId24"/>
  </p:sldIdLst>
  <p:sldSz cx="9144000" cy="6858000" type="screen4x3"/>
  <p:notesSz cx="6858000" cy="921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D5EA"/>
    <a:srgbClr val="BD9E19"/>
    <a:srgbClr val="82A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8" autoAdjust="0"/>
    <p:restoredTop sz="70478" autoAdjust="0"/>
  </p:normalViewPr>
  <p:slideViewPr>
    <p:cSldViewPr>
      <p:cViewPr>
        <p:scale>
          <a:sx n="100" d="100"/>
          <a:sy n="100" d="100"/>
        </p:scale>
        <p:origin x="-324" y="390"/>
      </p:cViewPr>
      <p:guideLst>
        <p:guide orient="horz" pos="2160"/>
        <p:guide pos="2880"/>
      </p:guideLst>
    </p:cSldViewPr>
  </p:slideViewPr>
  <p:notesTextViewPr>
    <p:cViewPr>
      <p:scale>
        <a:sx n="100" d="100"/>
        <a:sy n="100" d="100"/>
      </p:scale>
      <p:origin x="0" y="0"/>
    </p:cViewPr>
  </p:notesTextViewPr>
  <p:sorterViewPr>
    <p:cViewPr>
      <p:scale>
        <a:sx n="53" d="100"/>
        <a:sy n="5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1087"/>
          </a:xfrm>
          <a:prstGeom prst="rect">
            <a:avLst/>
          </a:prstGeom>
        </p:spPr>
        <p:txBody>
          <a:bodyPr vert="horz" lIns="90123" tIns="45062" rIns="90123" bIns="45062" rtlCol="0"/>
          <a:lstStyle>
            <a:lvl1pPr algn="l">
              <a:defRPr sz="1200"/>
            </a:lvl1pPr>
          </a:lstStyle>
          <a:p>
            <a:endParaRPr lang="en-US" dirty="0"/>
          </a:p>
        </p:txBody>
      </p:sp>
      <p:sp>
        <p:nvSpPr>
          <p:cNvPr id="3" name="Date Placeholder 2"/>
          <p:cNvSpPr>
            <a:spLocks noGrp="1"/>
          </p:cNvSpPr>
          <p:nvPr>
            <p:ph type="dt" sz="quarter" idx="1"/>
          </p:nvPr>
        </p:nvSpPr>
        <p:spPr>
          <a:xfrm>
            <a:off x="3884027" y="0"/>
            <a:ext cx="2972421" cy="461087"/>
          </a:xfrm>
          <a:prstGeom prst="rect">
            <a:avLst/>
          </a:prstGeom>
        </p:spPr>
        <p:txBody>
          <a:bodyPr vert="horz" lIns="90123" tIns="45062" rIns="90123" bIns="45062" rtlCol="0"/>
          <a:lstStyle>
            <a:lvl1pPr algn="r">
              <a:defRPr sz="1200"/>
            </a:lvl1pPr>
          </a:lstStyle>
          <a:p>
            <a:fld id="{1514653B-B73C-4782-9C56-FC7CFBDB645C}" type="datetimeFigureOut">
              <a:rPr lang="en-US" smtClean="0"/>
              <a:t>5/16/2014</a:t>
            </a:fld>
            <a:endParaRPr lang="en-US" dirty="0"/>
          </a:p>
        </p:txBody>
      </p:sp>
      <p:sp>
        <p:nvSpPr>
          <p:cNvPr id="4" name="Footer Placeholder 3"/>
          <p:cNvSpPr>
            <a:spLocks noGrp="1"/>
          </p:cNvSpPr>
          <p:nvPr>
            <p:ph type="ftr" sz="quarter" idx="2"/>
          </p:nvPr>
        </p:nvSpPr>
        <p:spPr>
          <a:xfrm>
            <a:off x="1" y="8752778"/>
            <a:ext cx="2972421" cy="461087"/>
          </a:xfrm>
          <a:prstGeom prst="rect">
            <a:avLst/>
          </a:prstGeom>
        </p:spPr>
        <p:txBody>
          <a:bodyPr vert="horz" lIns="90123" tIns="45062" rIns="90123" bIns="450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752778"/>
            <a:ext cx="2972421" cy="461087"/>
          </a:xfrm>
          <a:prstGeom prst="rect">
            <a:avLst/>
          </a:prstGeom>
        </p:spPr>
        <p:txBody>
          <a:bodyPr vert="horz" lIns="90123" tIns="45062" rIns="90123" bIns="45062" rtlCol="0" anchor="b"/>
          <a:lstStyle>
            <a:lvl1pPr algn="r">
              <a:defRPr sz="1200"/>
            </a:lvl1pPr>
          </a:lstStyle>
          <a:p>
            <a:fld id="{0E49DD0D-E2E8-4640-8856-D26F4A8FE189}" type="slidenum">
              <a:rPr lang="en-US" smtClean="0"/>
              <a:t>‹#›</a:t>
            </a:fld>
            <a:endParaRPr lang="en-US" dirty="0"/>
          </a:p>
        </p:txBody>
      </p:sp>
    </p:spTree>
    <p:extLst>
      <p:ext uri="{BB962C8B-B14F-4D97-AF65-F5344CB8AC3E}">
        <p14:creationId xmlns:p14="http://schemas.microsoft.com/office/powerpoint/2010/main" val="2232430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772"/>
          </a:xfrm>
          <a:prstGeom prst="rect">
            <a:avLst/>
          </a:prstGeom>
        </p:spPr>
        <p:txBody>
          <a:bodyPr vert="horz" lIns="91835" tIns="45918" rIns="91835" bIns="45918" rtlCol="0"/>
          <a:lstStyle>
            <a:lvl1pPr algn="l">
              <a:defRPr sz="1200"/>
            </a:lvl1pPr>
          </a:lstStyle>
          <a:p>
            <a:endParaRPr lang="en-US" dirty="0"/>
          </a:p>
        </p:txBody>
      </p:sp>
      <p:sp>
        <p:nvSpPr>
          <p:cNvPr id="3" name="Date Placeholder 2"/>
          <p:cNvSpPr>
            <a:spLocks noGrp="1"/>
          </p:cNvSpPr>
          <p:nvPr>
            <p:ph type="dt" idx="1"/>
          </p:nvPr>
        </p:nvSpPr>
        <p:spPr>
          <a:xfrm>
            <a:off x="3884613" y="0"/>
            <a:ext cx="2971800" cy="460772"/>
          </a:xfrm>
          <a:prstGeom prst="rect">
            <a:avLst/>
          </a:prstGeom>
        </p:spPr>
        <p:txBody>
          <a:bodyPr vert="horz" lIns="91835" tIns="45918" rIns="91835" bIns="45918" rtlCol="0"/>
          <a:lstStyle>
            <a:lvl1pPr algn="r">
              <a:defRPr sz="1200"/>
            </a:lvl1pPr>
          </a:lstStyle>
          <a:p>
            <a:fld id="{FB8B1030-4040-4CE4-AE78-AD57CEF813A7}" type="datetimeFigureOut">
              <a:rPr lang="en-US" smtClean="0"/>
              <a:pPr/>
              <a:t>5/16/2014</a:t>
            </a:fld>
            <a:endParaRPr lang="en-US" dirty="0"/>
          </a:p>
        </p:txBody>
      </p:sp>
      <p:sp>
        <p:nvSpPr>
          <p:cNvPr id="4" name="Slide Image Placeholder 3"/>
          <p:cNvSpPr>
            <a:spLocks noGrp="1" noRot="1" noChangeAspect="1"/>
          </p:cNvSpPr>
          <p:nvPr>
            <p:ph type="sldImg" idx="2"/>
          </p:nvPr>
        </p:nvSpPr>
        <p:spPr>
          <a:xfrm>
            <a:off x="1125538" y="690563"/>
            <a:ext cx="4606925" cy="3455987"/>
          </a:xfrm>
          <a:prstGeom prst="rect">
            <a:avLst/>
          </a:prstGeom>
          <a:noFill/>
          <a:ln w="12700">
            <a:solidFill>
              <a:prstClr val="black"/>
            </a:solidFill>
          </a:ln>
        </p:spPr>
        <p:txBody>
          <a:bodyPr vert="horz" lIns="91835" tIns="45918" rIns="91835" bIns="45918" rtlCol="0" anchor="ctr"/>
          <a:lstStyle/>
          <a:p>
            <a:endParaRPr lang="en-US" dirty="0"/>
          </a:p>
        </p:txBody>
      </p:sp>
      <p:sp>
        <p:nvSpPr>
          <p:cNvPr id="5" name="Notes Placeholder 4"/>
          <p:cNvSpPr>
            <a:spLocks noGrp="1"/>
          </p:cNvSpPr>
          <p:nvPr>
            <p:ph type="body" sz="quarter" idx="3"/>
          </p:nvPr>
        </p:nvSpPr>
        <p:spPr>
          <a:xfrm>
            <a:off x="685800" y="4377333"/>
            <a:ext cx="5486400" cy="4146947"/>
          </a:xfrm>
          <a:prstGeom prst="rect">
            <a:avLst/>
          </a:prstGeom>
        </p:spPr>
        <p:txBody>
          <a:bodyPr vert="horz" lIns="91835" tIns="45918" rIns="91835" bIns="459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3067"/>
            <a:ext cx="2971800" cy="460772"/>
          </a:xfrm>
          <a:prstGeom prst="rect">
            <a:avLst/>
          </a:prstGeom>
        </p:spPr>
        <p:txBody>
          <a:bodyPr vert="horz" lIns="91835" tIns="45918" rIns="91835" bIns="459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53067"/>
            <a:ext cx="2971800" cy="460772"/>
          </a:xfrm>
          <a:prstGeom prst="rect">
            <a:avLst/>
          </a:prstGeom>
        </p:spPr>
        <p:txBody>
          <a:bodyPr vert="horz" lIns="91835" tIns="45918" rIns="91835" bIns="45918" rtlCol="0" anchor="b"/>
          <a:lstStyle>
            <a:lvl1pPr algn="r">
              <a:defRPr sz="1200"/>
            </a:lvl1pPr>
          </a:lstStyle>
          <a:p>
            <a:fld id="{F9E7C6C1-01F8-4D2C-B260-898F9CD5B466}" type="slidenum">
              <a:rPr lang="en-US" smtClean="0"/>
              <a:pPr/>
              <a:t>‹#›</a:t>
            </a:fld>
            <a:endParaRPr lang="en-US" dirty="0"/>
          </a:p>
        </p:txBody>
      </p:sp>
    </p:spTree>
    <p:extLst>
      <p:ext uri="{BB962C8B-B14F-4D97-AF65-F5344CB8AC3E}">
        <p14:creationId xmlns:p14="http://schemas.microsoft.com/office/powerpoint/2010/main" val="2234302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1</a:t>
            </a:fld>
            <a:endParaRPr lang="en-US" dirty="0"/>
          </a:p>
        </p:txBody>
      </p:sp>
    </p:spTree>
    <p:extLst>
      <p:ext uri="{BB962C8B-B14F-4D97-AF65-F5344CB8AC3E}">
        <p14:creationId xmlns:p14="http://schemas.microsoft.com/office/powerpoint/2010/main" val="61420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smtClean="0"/>
              <a:t>Every well drilled on the Federal lands is designed to protect any useable water aquifers. </a:t>
            </a:r>
          </a:p>
          <a:p>
            <a:pPr marL="171450" indent="-171450">
              <a:buFont typeface="Arial" panose="020B0604020202020204" pitchFamily="34" charset="0"/>
              <a:buChar char="•"/>
            </a:pPr>
            <a:r>
              <a:rPr lang="en-US" baseline="0" dirty="0" smtClean="0"/>
              <a:t>BLM reviews the design on all Federal leases, while the Nevada Division of Minerals reviews the wells on fee and state land.</a:t>
            </a:r>
          </a:p>
        </p:txBody>
      </p:sp>
      <p:sp>
        <p:nvSpPr>
          <p:cNvPr id="4" name="Slide Number Placeholder 3"/>
          <p:cNvSpPr>
            <a:spLocks noGrp="1"/>
          </p:cNvSpPr>
          <p:nvPr>
            <p:ph type="sldNum" sz="quarter" idx="10"/>
          </p:nvPr>
        </p:nvSpPr>
        <p:spPr/>
        <p:txBody>
          <a:bodyPr/>
          <a:lstStyle/>
          <a:p>
            <a:fld id="{F9E7C6C1-01F8-4D2C-B260-898F9CD5B466}"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p>
          <a:p>
            <a:r>
              <a:rPr lang="en-US" dirty="0" smtClean="0"/>
              <a:t>The amount of protection incorporated in ALL wells drilled.  The BLM is responsible</a:t>
            </a:r>
            <a:r>
              <a:rPr lang="en-US" baseline="0" dirty="0" smtClean="0"/>
              <a:t> to make sure this is done according to Federal regulations.  This is before ANY production occurs.  Behind each of the STEEL casing is cement to stop any migration of fluid behind the casing in the hole and also adds to the stability of the hole.  </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11</a:t>
            </a:fld>
            <a:endParaRPr lang="en-US" dirty="0"/>
          </a:p>
        </p:txBody>
      </p:sp>
    </p:spTree>
    <p:extLst>
      <p:ext uri="{BB962C8B-B14F-4D97-AF65-F5344CB8AC3E}">
        <p14:creationId xmlns:p14="http://schemas.microsoft.com/office/powerpoint/2010/main" val="37266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graphic portrays that the majority of the fracking fluid is made up of sand and water.</a:t>
            </a:r>
          </a:p>
          <a:p>
            <a:endParaRPr lang="en-US" baseline="0" dirty="0" smtClean="0"/>
          </a:p>
        </p:txBody>
      </p:sp>
      <p:sp>
        <p:nvSpPr>
          <p:cNvPr id="4" name="Slide Number Placeholder 3"/>
          <p:cNvSpPr>
            <a:spLocks noGrp="1"/>
          </p:cNvSpPr>
          <p:nvPr>
            <p:ph type="sldNum" sz="quarter" idx="10"/>
          </p:nvPr>
        </p:nvSpPr>
        <p:spPr/>
        <p:txBody>
          <a:bodyPr/>
          <a:lstStyle/>
          <a:p>
            <a:fld id="{F9E7C6C1-01F8-4D2C-B260-898F9CD5B466}"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slides discuss the common chemicals and additives.  While it may not be appropriate to go through every row, I would concentrate on the other common</a:t>
            </a:r>
            <a:r>
              <a:rPr lang="en-US" baseline="0" dirty="0" smtClean="0"/>
              <a:t> uses.  A lot of these chemicals can be found in our homes or everyday household products.</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F9E7C6C1-01F8-4D2C-B260-898F9CD5B466}"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fluid flows</a:t>
            </a:r>
            <a:r>
              <a:rPr lang="en-US" baseline="0" dirty="0" smtClean="0"/>
              <a:t> back to the surface, it is important that the fluid is contained.   In most instances, the oil and gas operator would contain this fluid in steel tanks.  If it is flowed into an earthen pit on location, that pit would need to be lined and earthen berms would be constructed around the pit as an additional caution to prevent overflow.  </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volumes</a:t>
            </a:r>
            <a:r>
              <a:rPr lang="en-US" baseline="0" dirty="0" smtClean="0"/>
              <a:t> are based on what we know now for this general area.  May change with continued development.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put the water volume in perspective</a:t>
            </a:r>
          </a:p>
          <a:p>
            <a:r>
              <a:rPr lang="en-US" b="1" baseline="0" dirty="0" smtClean="0"/>
              <a:t>A typical Hydraulic Fracture job uses roughly the same amount of water as watering a golf course for two days </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F9E7C6C1-01F8-4D2C-B260-898F9CD5B466}"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four basic options that exist now for fluid disposal.  Treatment/Reuse</a:t>
            </a:r>
            <a:r>
              <a:rPr lang="en-US" baseline="0" dirty="0" smtClean="0"/>
              <a:t> is clearly the best option; however, these types of systems usually are not employed until the oil and gas operator is in the development phase.  Prior to approving a hydraulic fracturing job, the oil and gas operator must display an acceptable plan to dispose of the spent fracturing fluid.</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proposed regulation are trying to clarify routine and non-routine</a:t>
            </a:r>
            <a:r>
              <a:rPr lang="en-US" baseline="0" dirty="0" smtClean="0"/>
              <a:t> frac jobs</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17</a:t>
            </a:fld>
            <a:endParaRPr lang="en-US" dirty="0"/>
          </a:p>
        </p:txBody>
      </p:sp>
    </p:spTree>
    <p:extLst>
      <p:ext uri="{BB962C8B-B14F-4D97-AF65-F5344CB8AC3E}">
        <p14:creationId xmlns:p14="http://schemas.microsoft.com/office/powerpoint/2010/main" val="283762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18</a:t>
            </a:fld>
            <a:endParaRPr lang="en-US" dirty="0"/>
          </a:p>
        </p:txBody>
      </p:sp>
    </p:spTree>
    <p:extLst>
      <p:ext uri="{BB962C8B-B14F-4D97-AF65-F5344CB8AC3E}">
        <p14:creationId xmlns:p14="http://schemas.microsoft.com/office/powerpoint/2010/main" val="864033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dirty="0" smtClean="0">
                <a:solidFill>
                  <a:srgbClr val="FF0000"/>
                </a:solidFill>
              </a:rPr>
              <a:t>Please keep in mind we are not here to convince you that Hydraulic fracturing is good nor is it bad.  We have presented the information</a:t>
            </a:r>
            <a:r>
              <a:rPr lang="en-US" sz="3600" b="1" baseline="0" dirty="0" smtClean="0">
                <a:solidFill>
                  <a:srgbClr val="FF0000"/>
                </a:solidFill>
              </a:rPr>
              <a:t> needed to learn about the process, the concerns and the ultimate outcome – good, bad or otherwise.  </a:t>
            </a:r>
          </a:p>
          <a:p>
            <a:endParaRPr lang="en-US" sz="3600" b="1" baseline="0" dirty="0" smtClean="0">
              <a:solidFill>
                <a:srgbClr val="FF0000"/>
              </a:solidFill>
            </a:endParaRPr>
          </a:p>
          <a:p>
            <a:r>
              <a:rPr lang="en-US" sz="3600" b="1" baseline="0" dirty="0" smtClean="0">
                <a:solidFill>
                  <a:srgbClr val="FF0000"/>
                </a:solidFill>
              </a:rPr>
              <a:t>We have many specialist that you can call and speak with.  There are large numbers of reports from every angle imaginable  concerning Hydraulic Fracing.  </a:t>
            </a:r>
          </a:p>
          <a:p>
            <a:endParaRPr lang="en-US" sz="3600" b="1" baseline="0" dirty="0" smtClean="0">
              <a:solidFill>
                <a:srgbClr val="FF0000"/>
              </a:solidFill>
            </a:endParaRPr>
          </a:p>
          <a:p>
            <a:r>
              <a:rPr lang="en-US" sz="3600" b="1" baseline="0" dirty="0" smtClean="0">
                <a:solidFill>
                  <a:srgbClr val="FF0000"/>
                </a:solidFill>
              </a:rPr>
              <a:t>Type in Hydraulic Fracturing on the worldwide web -computer and see how many articles and peoples personal comments show up.  This technology is not new it been around since 1957, but people are taking a closure look into the impacts it might have on the lands. </a:t>
            </a:r>
          </a:p>
          <a:p>
            <a:endParaRPr lang="en-US" sz="3600" b="1" baseline="0" dirty="0" smtClean="0">
              <a:solidFill>
                <a:srgbClr val="FF0000"/>
              </a:solidFill>
            </a:endParaRPr>
          </a:p>
          <a:p>
            <a:r>
              <a:rPr lang="en-US" sz="3600" b="1" baseline="0" dirty="0" smtClean="0">
                <a:solidFill>
                  <a:srgbClr val="FF0000"/>
                </a:solidFill>
              </a:rPr>
              <a:t>We are asking you to learn the technology and read article and determine is this right for the people of my county.</a:t>
            </a:r>
          </a:p>
          <a:p>
            <a:endParaRPr lang="en-US" sz="3600" b="1" baseline="0" dirty="0" smtClean="0">
              <a:solidFill>
                <a:srgbClr val="FF0000"/>
              </a:solidFill>
            </a:endParaRPr>
          </a:p>
          <a:p>
            <a:r>
              <a:rPr lang="en-US" sz="3600" b="1" baseline="0" dirty="0" smtClean="0">
                <a:solidFill>
                  <a:srgbClr val="FF0000"/>
                </a:solidFill>
              </a:rPr>
              <a:t>Thanks You</a:t>
            </a:r>
            <a:endParaRPr lang="en-US" sz="3600" b="1" dirty="0">
              <a:solidFill>
                <a:srgbClr val="FF0000"/>
              </a:solidFill>
            </a:endParaRPr>
          </a:p>
        </p:txBody>
      </p:sp>
      <p:sp>
        <p:nvSpPr>
          <p:cNvPr id="4" name="Slide Number Placeholder 3"/>
          <p:cNvSpPr>
            <a:spLocks noGrp="1"/>
          </p:cNvSpPr>
          <p:nvPr>
            <p:ph type="sldNum" sz="quarter" idx="10"/>
          </p:nvPr>
        </p:nvSpPr>
        <p:spPr/>
        <p:txBody>
          <a:bodyPr/>
          <a:lstStyle/>
          <a:p>
            <a:fld id="{F9E7C6C1-01F8-4D2C-B260-898F9CD5B466}" type="slidenum">
              <a:rPr lang="en-US" smtClean="0"/>
              <a:pPr/>
              <a:t>19</a:t>
            </a:fld>
            <a:endParaRPr lang="en-US" dirty="0"/>
          </a:p>
        </p:txBody>
      </p:sp>
    </p:spTree>
    <p:extLst>
      <p:ext uri="{BB962C8B-B14F-4D97-AF65-F5344CB8AC3E}">
        <p14:creationId xmlns:p14="http://schemas.microsoft.com/office/powerpoint/2010/main" val="132271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2</a:t>
            </a:fld>
            <a:endParaRPr lang="en-US" dirty="0"/>
          </a:p>
        </p:txBody>
      </p:sp>
    </p:spTree>
    <p:extLst>
      <p:ext uri="{BB962C8B-B14F-4D97-AF65-F5344CB8AC3E}">
        <p14:creationId xmlns:p14="http://schemas.microsoft.com/office/powerpoint/2010/main" val="763848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20</a:t>
            </a:fld>
            <a:endParaRPr lang="en-US" dirty="0"/>
          </a:p>
        </p:txBody>
      </p:sp>
    </p:spTree>
    <p:extLst>
      <p:ext uri="{BB962C8B-B14F-4D97-AF65-F5344CB8AC3E}">
        <p14:creationId xmlns:p14="http://schemas.microsoft.com/office/powerpoint/2010/main" val="375442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This is just to illustrate all of the “unconventional” oil and gas plays that have become</a:t>
            </a:r>
            <a:r>
              <a:rPr lang="en-US" baseline="0" dirty="0" smtClean="0"/>
              <a:t> economically feasible as a result of horizontal drilling and hydraulic fracturing practices. </a:t>
            </a:r>
          </a:p>
          <a:p>
            <a:pPr marL="0" indent="0">
              <a:buFont typeface="Arial" panose="020B0604020202020204" pitchFamily="34" charset="0"/>
              <a:buNone/>
            </a:pPr>
            <a:r>
              <a:rPr lang="en-US" baseline="0" dirty="0" smtClean="0"/>
              <a:t>When I say “Unconventional”, (for those of you that are old enough to remember the sitcom “Beverly Hillbillies”), you would not be able to drill in a get an oil geyser. The days of oil flowing freely are gone – it takes another energy source to make it formation produce such as fracturing.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Simply put: the development of these “Unconventional Plays” have contributed to developing the overall resources being produced domestically reducing our dependency on foreign oil and gas. </a:t>
            </a:r>
          </a:p>
          <a:p>
            <a:endParaRPr lang="en-US" baseline="0" dirty="0" smtClean="0"/>
          </a:p>
          <a:p>
            <a:r>
              <a:rPr lang="en-US" baseline="0" dirty="0" smtClean="0"/>
              <a:t>RED/ORANGE: Currently Producing (Current Shale Plays) (NOTE  the Marcellus Shale started the Domestic Trend  - EAST-WEST)</a:t>
            </a:r>
          </a:p>
          <a:p>
            <a:r>
              <a:rPr lang="en-US" baseline="0" dirty="0" smtClean="0"/>
              <a:t>PINK: Basins (areas not yet developed but within Geological Boundaries)</a:t>
            </a:r>
          </a:p>
          <a:p>
            <a:r>
              <a:rPr lang="en-US" baseline="0" dirty="0" smtClean="0"/>
              <a:t>GOLD: Prospective Shale Plays (not yet truly explored – no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NOTE:</a:t>
            </a:r>
            <a:r>
              <a:rPr lang="en-US" baseline="0" dirty="0" smtClean="0"/>
              <a:t> Nevada does not even show a Shale Play although, over the last 10 years, Nevada BLM has been the highest leasing state – that is based on the speculations of the O&amp;G Industry that the trend for Shale plays are going East to West as dictated in this map.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also want to be clear - there is NO Measureable Natural Gas Market in Nevada – any production (and potential) is the thick crude oil (low quality) that is processed in refineries and less valuable than the standard Texas “Sweet Crude” Market (in other-wards it takes more volume of the NV Oil to equal the economics of the Sweet Crude)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9E7C6C1-01F8-4D2C-B260-898F9CD5B466}"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Take a look at the huge numbers of production and see the value that unconventional</a:t>
            </a:r>
            <a:r>
              <a:rPr lang="en-US" baseline="0" dirty="0" smtClean="0"/>
              <a:t> Oil and Gas plays in today’s energy market </a:t>
            </a:r>
          </a:p>
          <a:p>
            <a:pPr marL="171450" indent="-171450">
              <a:buFont typeface="Arial" panose="020B0604020202020204" pitchFamily="34" charset="0"/>
              <a:buChar char="•"/>
            </a:pPr>
            <a:r>
              <a:rPr lang="en-US" baseline="0" dirty="0" smtClean="0"/>
              <a:t>Nevada is currently in it’s infancy of Oil Development in the Elko formation – initial results have been promising. </a:t>
            </a:r>
          </a:p>
          <a:p>
            <a:pPr marL="171450" indent="-171450">
              <a:buFont typeface="Arial" panose="020B0604020202020204" pitchFamily="34" charset="0"/>
              <a:buChar char="•"/>
            </a:pPr>
            <a:r>
              <a:rPr lang="en-US" baseline="0" dirty="0" smtClean="0"/>
              <a:t>There could very well be positive Social Economics Impacts should this play develop like the others above.</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4</a:t>
            </a:fld>
            <a:endParaRPr lang="en-US" dirty="0"/>
          </a:p>
        </p:txBody>
      </p:sp>
    </p:spTree>
    <p:extLst>
      <p:ext uri="{BB962C8B-B14F-4D97-AF65-F5344CB8AC3E}">
        <p14:creationId xmlns:p14="http://schemas.microsoft.com/office/powerpoint/2010/main" val="2300936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5</a:t>
            </a:fld>
            <a:endParaRPr lang="en-US" dirty="0"/>
          </a:p>
        </p:txBody>
      </p:sp>
    </p:spTree>
    <p:extLst>
      <p:ext uri="{BB962C8B-B14F-4D97-AF65-F5344CB8AC3E}">
        <p14:creationId xmlns:p14="http://schemas.microsoft.com/office/powerpoint/2010/main" val="2797036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county receives a portion of the revenues generated on their lands.  </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6</a:t>
            </a:fld>
            <a:endParaRPr lang="en-US" dirty="0"/>
          </a:p>
        </p:txBody>
      </p:sp>
    </p:spTree>
    <p:extLst>
      <p:ext uri="{BB962C8B-B14F-4D97-AF65-F5344CB8AC3E}">
        <p14:creationId xmlns:p14="http://schemas.microsoft.com/office/powerpoint/2010/main" val="233057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get to</a:t>
            </a:r>
            <a:r>
              <a:rPr lang="en-US" baseline="0" dirty="0" smtClean="0"/>
              <a:t> why I’m here - </a:t>
            </a:r>
            <a:r>
              <a:rPr lang="en-US" dirty="0" smtClean="0"/>
              <a:t>How Hydraulic Fracturing Works – the more surface space exposed the more “permeability” (the ability to flow) there is.</a:t>
            </a:r>
          </a:p>
          <a:p>
            <a:endParaRPr lang="en-US" dirty="0" smtClean="0"/>
          </a:p>
          <a:p>
            <a:pPr marL="171450" indent="-171450">
              <a:buFont typeface="Arial" panose="020B0604020202020204" pitchFamily="34" charset="0"/>
              <a:buChar char="•"/>
            </a:pPr>
            <a:r>
              <a:rPr lang="en-US" sz="1200" dirty="0" smtClean="0">
                <a:latin typeface="Times New Roman" pitchFamily="18" charset="0"/>
                <a:cs typeface="Times New Roman" pitchFamily="18" charset="0"/>
              </a:rPr>
              <a:t>Well stimulation technique that has been employed by the oil and gas industry since 1947.  The technique is used to create spaces in the rock pores deep underground to release the oil and natural gas so that it can flow to the surface.</a:t>
            </a:r>
          </a:p>
          <a:p>
            <a:endParaRPr lang="en-US" sz="1200" dirty="0" smtClean="0">
              <a:latin typeface="Times New Roman" pitchFamily="18" charset="0"/>
              <a:cs typeface="Times New Roman" pitchFamily="18" charset="0"/>
            </a:endParaRPr>
          </a:p>
          <a:p>
            <a:pPr marL="171450" indent="-171450">
              <a:buFont typeface="Arial" panose="020B0604020202020204" pitchFamily="34" charset="0"/>
              <a:buChar char="•"/>
            </a:pPr>
            <a:r>
              <a:rPr lang="en-US" sz="1200" dirty="0" smtClean="0">
                <a:latin typeface="Times New Roman" pitchFamily="18" charset="0"/>
                <a:cs typeface="Times New Roman" pitchFamily="18" charset="0"/>
              </a:rPr>
              <a:t>Water and additives are pumped at high pressure into the formation, creating openings that allow oil and gas to move more freely from rock where it was trapped.  </a:t>
            </a:r>
          </a:p>
          <a:p>
            <a:endParaRPr lang="en-US" sz="1200" dirty="0" smtClean="0">
              <a:latin typeface="Times New Roman" pitchFamily="18" charset="0"/>
              <a:cs typeface="Times New Roman" pitchFamily="18" charset="0"/>
            </a:endParaRPr>
          </a:p>
          <a:p>
            <a:pPr marL="171450" indent="-171450">
              <a:buFont typeface="Arial" panose="020B0604020202020204" pitchFamily="34" charset="0"/>
              <a:buChar char="•"/>
            </a:pPr>
            <a:r>
              <a:rPr lang="en-US" sz="1200" dirty="0" smtClean="0">
                <a:latin typeface="Times New Roman" pitchFamily="18" charset="0"/>
                <a:cs typeface="Times New Roman" pitchFamily="18" charset="0"/>
              </a:rPr>
              <a:t>Sand is also pumped with the water and it remains in the formation to hold open the rock.  Most of the water and additives flow back to the surface and are disposed of safely</a:t>
            </a:r>
          </a:p>
          <a:p>
            <a:pPr marL="171450" indent="-171450">
              <a:buFont typeface="Arial" panose="020B0604020202020204" pitchFamily="34" charset="0"/>
              <a:buChar char="•"/>
            </a:pPr>
            <a:endParaRPr lang="en-US" sz="1200" dirty="0" smtClean="0">
              <a:latin typeface="Times New Roman" pitchFamily="18" charset="0"/>
              <a:cs typeface="Times New Roman" pitchFamily="18" charset="0"/>
            </a:endParaRPr>
          </a:p>
          <a:p>
            <a:pPr marL="0" indent="0">
              <a:buFont typeface="Arial" panose="020B0604020202020204" pitchFamily="34" charset="0"/>
              <a:buNone/>
            </a:pPr>
            <a:r>
              <a:rPr lang="en-US" sz="1200" b="1" i="1" dirty="0" smtClean="0">
                <a:latin typeface="Times New Roman" pitchFamily="18" charset="0"/>
                <a:cs typeface="Times New Roman" pitchFamily="18" charset="0"/>
              </a:rPr>
              <a:t>**Think of this</a:t>
            </a:r>
            <a:r>
              <a:rPr lang="en-US" sz="1200" b="1" i="1" baseline="0" dirty="0" smtClean="0">
                <a:latin typeface="Times New Roman" pitchFamily="18" charset="0"/>
                <a:cs typeface="Times New Roman" pitchFamily="18" charset="0"/>
              </a:rPr>
              <a:t> – it’s like putting a “stint” into an blocked artery allowing the blood (or this case oil) to flow more freely.</a:t>
            </a:r>
            <a:endParaRPr lang="en-US" b="1" i="1"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7</a:t>
            </a:fld>
            <a:endParaRPr lang="en-US" dirty="0"/>
          </a:p>
        </p:txBody>
      </p:sp>
    </p:spTree>
    <p:extLst>
      <p:ext uri="{BB962C8B-B14F-4D97-AF65-F5344CB8AC3E}">
        <p14:creationId xmlns:p14="http://schemas.microsoft.com/office/powerpoint/2010/main" val="207347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Times New Roman" pitchFamily="18" charset="0"/>
                <a:cs typeface="Times New Roman" pitchFamily="18" charset="0"/>
              </a:rPr>
              <a:t>Hydraulic fracturing technologies have unlocked vast new supplies of oil and natural gas for America.</a:t>
            </a:r>
          </a:p>
          <a:p>
            <a:endParaRPr lang="en-US" sz="1200" dirty="0" smtClean="0">
              <a:latin typeface="Times New Roman" pitchFamily="18" charset="0"/>
              <a:cs typeface="Times New Roman" pitchFamily="18" charset="0"/>
            </a:endParaRPr>
          </a:p>
          <a:p>
            <a:pPr marL="171450" indent="-171450">
              <a:buFont typeface="Arial" panose="020B0604020202020204" pitchFamily="34" charset="0"/>
              <a:buChar char="•"/>
            </a:pPr>
            <a:r>
              <a:rPr lang="en-US" sz="1200" dirty="0" smtClean="0">
                <a:latin typeface="Times New Roman" pitchFamily="18" charset="0"/>
                <a:cs typeface="Times New Roman" pitchFamily="18" charset="0"/>
              </a:rPr>
              <a:t>The technology has also made production feasible in many areas that were previously considered too deep, too hard, and too expensive to access.</a:t>
            </a:r>
          </a:p>
          <a:p>
            <a:endParaRPr lang="en-US" sz="1200" dirty="0" smtClean="0">
              <a:latin typeface="Times New Roman" pitchFamily="18" charset="0"/>
              <a:cs typeface="Times New Roman" pitchFamily="18" charset="0"/>
            </a:endParaRPr>
          </a:p>
          <a:p>
            <a:pPr marL="171450" indent="-171450">
              <a:buFont typeface="Arial" panose="020B0604020202020204" pitchFamily="34" charset="0"/>
              <a:buChar char="•"/>
            </a:pPr>
            <a:r>
              <a:rPr lang="en-US" sz="1200" dirty="0" smtClean="0">
                <a:latin typeface="Times New Roman" pitchFamily="18" charset="0"/>
                <a:cs typeface="Times New Roman" pitchFamily="18" charset="0"/>
              </a:rPr>
              <a:t>The “fracture paths” created by hydraulic fracturing, increases production rates up to many hundreds of percent. </a:t>
            </a:r>
          </a:p>
          <a:p>
            <a:endParaRPr lang="en-US" sz="1200" dirty="0" smtClean="0">
              <a:latin typeface="Times New Roman" pitchFamily="18" charset="0"/>
              <a:cs typeface="Times New Roman" pitchFamily="18" charset="0"/>
            </a:endParaRPr>
          </a:p>
          <a:p>
            <a:pPr marL="171450" indent="-171450">
              <a:buFont typeface="Arial" panose="020B0604020202020204" pitchFamily="34" charset="0"/>
              <a:buChar char="•"/>
            </a:pPr>
            <a:r>
              <a:rPr lang="en-US" sz="1200" dirty="0" smtClean="0">
                <a:latin typeface="Times New Roman" pitchFamily="18" charset="0"/>
                <a:cs typeface="Times New Roman" pitchFamily="18" charset="0"/>
              </a:rPr>
              <a:t>Hydraulic fracturing, Multi-well pads and the possibility of Horizontal Drilling provides an environmental advantage, in that they reduce the amount of wells needed to effectively produce an oil/gas reservoir.  Less wells mean less roads, less pipeline, less surface disturbance, etc.</a:t>
            </a:r>
          </a:p>
          <a:p>
            <a:endParaRPr lang="en-US" b="1" i="1" dirty="0" smtClean="0"/>
          </a:p>
          <a:p>
            <a:r>
              <a:rPr lang="en-US" b="1" i="1" dirty="0" smtClean="0"/>
              <a:t>** Allows</a:t>
            </a:r>
            <a:r>
              <a:rPr lang="en-US" b="1" i="1" baseline="0" dirty="0" smtClean="0"/>
              <a:t> us to reach out further into the reservoir  as opposed to moving the whole drilling rig to a new site creating more wells on the surface – expanding the “footprint”</a:t>
            </a:r>
            <a:endParaRPr lang="en-US" b="1" i="1" dirty="0" smtClean="0"/>
          </a:p>
        </p:txBody>
      </p:sp>
      <p:sp>
        <p:nvSpPr>
          <p:cNvPr id="4" name="Slide Number Placeholder 3"/>
          <p:cNvSpPr>
            <a:spLocks noGrp="1"/>
          </p:cNvSpPr>
          <p:nvPr>
            <p:ph type="sldNum" sz="quarter" idx="10"/>
          </p:nvPr>
        </p:nvSpPr>
        <p:spPr/>
        <p:txBody>
          <a:bodyPr/>
          <a:lstStyle/>
          <a:p>
            <a:fld id="{F9E7C6C1-01F8-4D2C-B260-898F9CD5B466}" type="slidenum">
              <a:rPr lang="en-US" smtClean="0"/>
              <a:pPr/>
              <a:t>8</a:t>
            </a:fld>
            <a:endParaRPr lang="en-US" dirty="0"/>
          </a:p>
        </p:txBody>
      </p:sp>
    </p:spTree>
    <p:extLst>
      <p:ext uri="{BB962C8B-B14F-4D97-AF65-F5344CB8AC3E}">
        <p14:creationId xmlns:p14="http://schemas.microsoft.com/office/powerpoint/2010/main" val="117539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There are a lot of public concern about hydraulic</a:t>
            </a:r>
            <a:r>
              <a:rPr lang="en-US" baseline="0" dirty="0" smtClean="0"/>
              <a:t> fracturing and what the possible effects may be on the environment.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following slides will address some of the concerns and hopefully help you all to better understand the level of risks to the environment.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Lets begin with the protection of surface and groundwater.</a:t>
            </a:r>
            <a:endParaRPr lang="en-US" dirty="0"/>
          </a:p>
        </p:txBody>
      </p:sp>
      <p:sp>
        <p:nvSpPr>
          <p:cNvPr id="4" name="Slide Number Placeholder 3"/>
          <p:cNvSpPr>
            <a:spLocks noGrp="1"/>
          </p:cNvSpPr>
          <p:nvPr>
            <p:ph type="sldNum" sz="quarter" idx="10"/>
          </p:nvPr>
        </p:nvSpPr>
        <p:spPr/>
        <p:txBody>
          <a:bodyPr/>
          <a:lstStyle/>
          <a:p>
            <a:fld id="{F9E7C6C1-01F8-4D2C-B260-898F9CD5B466}"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BE0D-54D7-463B-93CF-A498BDD2C4D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9811B7B-7484-407B-A158-59C3E09C5A68}" type="datetimeFigureOut">
              <a:rPr lang="en-US" smtClean="0"/>
              <a:pPr/>
              <a:t>5/16/2014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1"/>
            <a:ext cx="609600" cy="365125"/>
          </a:xfrm>
        </p:spPr>
        <p:txBody>
          <a:bodyPr/>
          <a:lstStyle/>
          <a:p>
            <a:fld id="{B828BE0D-54D7-463B-93CF-A498BDD2C4D4}"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811B7B-7484-407B-A158-59C3E09C5A68}" type="datetimeFigureOut">
              <a:rPr lang="en-US" smtClean="0"/>
              <a:pPr/>
              <a:t>5/16/2014</a:t>
            </a:fld>
            <a:endParaRPr lang="en-US" dirty="0"/>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828BE0D-54D7-463B-93CF-A498BDD2C4D4}"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685800"/>
            <a:ext cx="7851648" cy="1828800"/>
          </a:xfrm>
        </p:spPr>
        <p:txBody>
          <a:bodyPr>
            <a:normAutofit/>
          </a:bodyPr>
          <a:lstStyle/>
          <a:p>
            <a:pPr algn="ctr"/>
            <a:r>
              <a:rPr lang="en-US" dirty="0" smtClean="0">
                <a:solidFill>
                  <a:schemeClr val="tx1"/>
                </a:solidFill>
              </a:rPr>
              <a:t>Understanding </a:t>
            </a:r>
            <a:br>
              <a:rPr lang="en-US" dirty="0" smtClean="0">
                <a:solidFill>
                  <a:schemeClr val="tx1"/>
                </a:solidFill>
              </a:rPr>
            </a:br>
            <a:r>
              <a:rPr lang="en-US" dirty="0" smtClean="0">
                <a:solidFill>
                  <a:schemeClr val="tx1"/>
                </a:solidFill>
              </a:rPr>
              <a:t>Hydraulic Fracturing </a:t>
            </a:r>
            <a:endParaRPr lang="en-US" sz="4400" dirty="0"/>
          </a:p>
        </p:txBody>
      </p:sp>
      <p:sp>
        <p:nvSpPr>
          <p:cNvPr id="5" name="Subtitle 4"/>
          <p:cNvSpPr>
            <a:spLocks noGrp="1"/>
          </p:cNvSpPr>
          <p:nvPr>
            <p:ph type="subTitle" idx="1"/>
          </p:nvPr>
        </p:nvSpPr>
        <p:spPr>
          <a:xfrm>
            <a:off x="533400" y="2895600"/>
            <a:ext cx="7854696" cy="2514600"/>
          </a:xfrm>
        </p:spPr>
        <p:txBody>
          <a:bodyPr>
            <a:normAutofit fontScale="25000" lnSpcReduction="20000"/>
          </a:bodyPr>
          <a:lstStyle/>
          <a:p>
            <a:pPr algn="ctr"/>
            <a:r>
              <a:rPr lang="en-US" sz="6400" dirty="0" smtClean="0"/>
              <a:t>Presented by </a:t>
            </a:r>
          </a:p>
          <a:p>
            <a:pPr algn="ctr"/>
            <a:r>
              <a:rPr lang="en-US" sz="6400" dirty="0" smtClean="0"/>
              <a:t>Jenny Lesieutre</a:t>
            </a:r>
          </a:p>
          <a:p>
            <a:pPr algn="ctr"/>
            <a:r>
              <a:rPr lang="en-US" sz="6400" dirty="0" smtClean="0"/>
              <a:t>Assistant Deputy State Director</a:t>
            </a:r>
          </a:p>
          <a:p>
            <a:pPr algn="ctr"/>
            <a:r>
              <a:rPr lang="en-US" sz="6400" dirty="0" smtClean="0"/>
              <a:t>Bureau of Land Management</a:t>
            </a:r>
          </a:p>
          <a:p>
            <a:pPr algn="ctr"/>
            <a:r>
              <a:rPr lang="en-US" sz="6400" dirty="0" smtClean="0"/>
              <a:t>Nevada State Office</a:t>
            </a:r>
          </a:p>
          <a:p>
            <a:pPr algn="ctr"/>
            <a:endParaRPr lang="en-US" sz="6400" dirty="0" smtClean="0"/>
          </a:p>
          <a:p>
            <a:pPr algn="ctr"/>
            <a:r>
              <a:rPr lang="en-US" sz="16000" b="1" dirty="0">
                <a:effectLst>
                  <a:outerShdw blurRad="38100" dist="25400" dir="5400000" algn="tl" rotWithShape="0">
                    <a:srgbClr val="000000">
                      <a:alpha val="43000"/>
                    </a:srgbClr>
                  </a:outerShdw>
                </a:effectLst>
                <a:latin typeface="Calibri"/>
              </a:rPr>
              <a:t>State Land Use Planning Advisory Council</a:t>
            </a:r>
            <a:endParaRPr lang="en-US" sz="6400" dirty="0" smtClean="0"/>
          </a:p>
          <a:p>
            <a:pPr algn="ctr"/>
            <a:endParaRPr lang="en-US" sz="6400" dirty="0" smtClean="0"/>
          </a:p>
          <a:p>
            <a:pPr algn="ctr"/>
            <a:r>
              <a:rPr lang="en-US" sz="6400" dirty="0" smtClean="0"/>
              <a:t>May 23, 2014</a:t>
            </a:r>
          </a:p>
          <a:p>
            <a:pPr algn="ctr"/>
            <a:r>
              <a:rPr lang="en-US" sz="6400" dirty="0" smtClean="0"/>
              <a:t>Carson City, Nevada</a:t>
            </a:r>
          </a:p>
          <a:p>
            <a:r>
              <a:rPr lang="en-US" sz="3300" dirty="0" smtClean="0"/>
              <a:t> </a:t>
            </a:r>
          </a:p>
          <a:p>
            <a:endParaRPr lang="en-US" dirty="0"/>
          </a:p>
        </p:txBody>
      </p:sp>
    </p:spTree>
    <p:extLst>
      <p:ext uri="{BB962C8B-B14F-4D97-AF65-F5344CB8AC3E}">
        <p14:creationId xmlns:p14="http://schemas.microsoft.com/office/powerpoint/2010/main" val="3617793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33400"/>
            <a:ext cx="8229600" cy="1143000"/>
          </a:xfrm>
        </p:spPr>
        <p:txBody>
          <a:bodyPr>
            <a:normAutofit/>
          </a:bodyPr>
          <a:lstStyle/>
          <a:p>
            <a:pPr algn="ctr"/>
            <a:r>
              <a:rPr lang="en-US" sz="3600" dirty="0" smtClean="0">
                <a:latin typeface="Times New Roman" pitchFamily="18" charset="0"/>
                <a:cs typeface="Times New Roman" pitchFamily="18" charset="0"/>
              </a:rPr>
              <a:t>How Do We Protect Groundwater </a:t>
            </a:r>
            <a:r>
              <a:rPr lang="en-US" sz="3600" dirty="0">
                <a:latin typeface="Times New Roman" pitchFamily="18" charset="0"/>
                <a:cs typeface="Times New Roman" pitchFamily="18" charset="0"/>
              </a:rPr>
              <a:t>and </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Surface Water </a:t>
            </a:r>
            <a:r>
              <a:rPr lang="en-US" sz="3600" dirty="0">
                <a:latin typeface="Times New Roman" pitchFamily="18" charset="0"/>
                <a:cs typeface="Times New Roman" pitchFamily="18" charset="0"/>
              </a:rPr>
              <a:t>from </a:t>
            </a:r>
            <a:r>
              <a:rPr lang="en-US" sz="3600" dirty="0" smtClean="0">
                <a:latin typeface="Times New Roman" pitchFamily="18" charset="0"/>
                <a:cs typeface="Times New Roman" pitchFamily="18" charset="0"/>
              </a:rPr>
              <a:t>Contamination?</a:t>
            </a:r>
            <a:endParaRPr lang="en-US" sz="3600" dirty="0">
              <a:latin typeface="Times New Roman" pitchFamily="18" charset="0"/>
              <a:cs typeface="Times New Roman" pitchFamily="18" charset="0"/>
            </a:endParaRPr>
          </a:p>
        </p:txBody>
      </p:sp>
      <p:sp>
        <p:nvSpPr>
          <p:cNvPr id="6" name="Content Placeholder 5"/>
          <p:cNvSpPr>
            <a:spLocks noGrp="1"/>
          </p:cNvSpPr>
          <p:nvPr>
            <p:ph idx="1"/>
          </p:nvPr>
        </p:nvSpPr>
        <p:spPr>
          <a:xfrm>
            <a:off x="3505200" y="1828800"/>
            <a:ext cx="5410200" cy="4267200"/>
          </a:xfrm>
        </p:spPr>
        <p:txBody>
          <a:bodyPr>
            <a:normAutofit lnSpcReduction="10000"/>
          </a:bodyPr>
          <a:lstStyle/>
          <a:p>
            <a:pPr marL="0" indent="0">
              <a:buNone/>
            </a:pPr>
            <a:r>
              <a:rPr lang="en-US" sz="2000" u="sng" dirty="0" smtClean="0">
                <a:latin typeface="Times New Roman" pitchFamily="18" charset="0"/>
                <a:cs typeface="Times New Roman" pitchFamily="18" charset="0"/>
              </a:rPr>
              <a:t>Well Integrity</a:t>
            </a:r>
            <a:r>
              <a:rPr lang="en-US" sz="2000" dirty="0" smtClean="0">
                <a:latin typeface="Times New Roman" pitchFamily="18" charset="0"/>
                <a:cs typeface="Times New Roman" pitchFamily="18" charset="0"/>
              </a:rPr>
              <a:t>: </a:t>
            </a:r>
          </a:p>
          <a:p>
            <a:r>
              <a:rPr lang="en-US" sz="2000" dirty="0" smtClean="0">
                <a:latin typeface="Times New Roman" pitchFamily="18" charset="0"/>
                <a:cs typeface="Times New Roman" pitchFamily="18" charset="0"/>
              </a:rPr>
              <a:t>Design and construct the well to ensure isolation in wellbore (Hole).</a:t>
            </a:r>
          </a:p>
          <a:p>
            <a:r>
              <a:rPr lang="en-US" sz="2000" dirty="0" smtClean="0">
                <a:latin typeface="Times New Roman" pitchFamily="18" charset="0"/>
                <a:cs typeface="Times New Roman" pitchFamily="18" charset="0"/>
              </a:rPr>
              <a:t>Surface casing is set below useable groundwater and cemented to surface.</a:t>
            </a:r>
          </a:p>
          <a:p>
            <a:r>
              <a:rPr lang="en-US" sz="2000" dirty="0" smtClean="0">
                <a:latin typeface="Times New Roman" pitchFamily="18" charset="0"/>
                <a:cs typeface="Times New Roman" pitchFamily="18" charset="0"/>
              </a:rPr>
              <a:t>Intermediate and Production casing is cemented  to isolate hydrocarbon zones, providing further protection to groundwater.</a:t>
            </a:r>
          </a:p>
          <a:p>
            <a:r>
              <a:rPr lang="en-US" sz="2000" dirty="0" smtClean="0">
                <a:latin typeface="Times New Roman" pitchFamily="18" charset="0"/>
                <a:cs typeface="Times New Roman" pitchFamily="18" charset="0"/>
              </a:rPr>
              <a:t>There are multiple layers of protective steel casing surrounded by cement.</a:t>
            </a:r>
          </a:p>
          <a:p>
            <a:r>
              <a:rPr lang="en-US" sz="2000" dirty="0" smtClean="0">
                <a:latin typeface="Times New Roman" pitchFamily="18" charset="0"/>
                <a:cs typeface="Times New Roman" pitchFamily="18" charset="0"/>
              </a:rPr>
              <a:t>Cement Bond Logs verify quality of cement job</a:t>
            </a:r>
          </a:p>
          <a:p>
            <a:r>
              <a:rPr lang="en-US" sz="2000" dirty="0" smtClean="0">
                <a:latin typeface="Times New Roman" pitchFamily="18" charset="0"/>
                <a:cs typeface="Times New Roman" pitchFamily="18" charset="0"/>
              </a:rPr>
              <a:t>Centralizers placed on the casing assures uniform cementing.</a:t>
            </a:r>
          </a:p>
          <a:p>
            <a:endParaRPr lang="en-US" sz="1800" dirty="0">
              <a:latin typeface="Times New Roman" pitchFamily="18" charset="0"/>
              <a:cs typeface="Times New Roman"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381000" y="1828800"/>
            <a:ext cx="2944864" cy="43945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ackground.png"/>
          <p:cNvPicPr>
            <a:picLocks noChangeAspect="1"/>
          </p:cNvPicPr>
          <p:nvPr/>
        </p:nvPicPr>
        <p:blipFill>
          <a:blip r:embed="rId3" cstate="print"/>
          <a:srcRect/>
          <a:stretch>
            <a:fillRect/>
          </a:stretch>
        </p:blipFill>
        <p:spPr>
          <a:xfrm>
            <a:off x="-76200" y="0"/>
            <a:ext cx="9144000" cy="6858000"/>
          </a:xfrm>
          <a:prstGeom prst="rect">
            <a:avLst/>
          </a:prstGeom>
        </p:spPr>
      </p:pic>
      <p:pic>
        <p:nvPicPr>
          <p:cNvPr id="90" name="Picture 89" descr="Zone 4.png"/>
          <p:cNvPicPr>
            <a:picLocks noChangeAspect="1"/>
          </p:cNvPicPr>
          <p:nvPr/>
        </p:nvPicPr>
        <p:blipFill>
          <a:blip r:embed="rId4" cstate="print"/>
          <a:srcRect b="-10096"/>
          <a:stretch>
            <a:fillRect/>
          </a:stretch>
        </p:blipFill>
        <p:spPr>
          <a:xfrm rot="10800000">
            <a:off x="0" y="6452656"/>
            <a:ext cx="9144000" cy="405347"/>
          </a:xfrm>
          <a:prstGeom prst="rect">
            <a:avLst/>
          </a:prstGeom>
        </p:spPr>
      </p:pic>
      <p:pic>
        <p:nvPicPr>
          <p:cNvPr id="36" name="Picture 35" descr="Zone 3.png"/>
          <p:cNvPicPr>
            <a:picLocks noChangeAspect="1"/>
          </p:cNvPicPr>
          <p:nvPr/>
        </p:nvPicPr>
        <p:blipFill>
          <a:blip r:embed="rId5" cstate="print"/>
          <a:srcRect l="1895" r="1263"/>
          <a:stretch>
            <a:fillRect/>
          </a:stretch>
        </p:blipFill>
        <p:spPr>
          <a:xfrm>
            <a:off x="0" y="1237686"/>
            <a:ext cx="9144000" cy="591115"/>
          </a:xfrm>
          <a:prstGeom prst="rect">
            <a:avLst/>
          </a:prstGeom>
        </p:spPr>
      </p:pic>
      <p:pic>
        <p:nvPicPr>
          <p:cNvPr id="8" name="Picture 7" descr="Zone 1.png"/>
          <p:cNvPicPr>
            <a:picLocks noChangeAspect="1"/>
          </p:cNvPicPr>
          <p:nvPr/>
        </p:nvPicPr>
        <p:blipFill>
          <a:blip r:embed="rId6" cstate="print"/>
          <a:srcRect l="2263" r="3804"/>
          <a:stretch>
            <a:fillRect/>
          </a:stretch>
        </p:blipFill>
        <p:spPr>
          <a:xfrm rot="10800000">
            <a:off x="0" y="3965712"/>
            <a:ext cx="9144000" cy="477079"/>
          </a:xfrm>
          <a:prstGeom prst="rect">
            <a:avLst/>
          </a:prstGeom>
        </p:spPr>
      </p:pic>
      <p:pic>
        <p:nvPicPr>
          <p:cNvPr id="9" name="Picture 8" descr="Zone 2.png"/>
          <p:cNvPicPr>
            <a:picLocks noChangeAspect="1"/>
          </p:cNvPicPr>
          <p:nvPr/>
        </p:nvPicPr>
        <p:blipFill>
          <a:blip r:embed="rId7" cstate="print"/>
          <a:srcRect l="2263" r="3804"/>
          <a:stretch>
            <a:fillRect/>
          </a:stretch>
        </p:blipFill>
        <p:spPr>
          <a:xfrm>
            <a:off x="0" y="5093149"/>
            <a:ext cx="9144000" cy="881100"/>
          </a:xfrm>
          <a:prstGeom prst="rect">
            <a:avLst/>
          </a:prstGeom>
        </p:spPr>
      </p:pic>
      <p:pic>
        <p:nvPicPr>
          <p:cNvPr id="51" name="Picture 50" descr="Rig and Wellbore.png"/>
          <p:cNvPicPr>
            <a:picLocks noChangeAspect="1"/>
          </p:cNvPicPr>
          <p:nvPr/>
        </p:nvPicPr>
        <p:blipFill>
          <a:blip r:embed="rId8" cstate="print"/>
          <a:srcRect/>
          <a:stretch>
            <a:fillRect/>
          </a:stretch>
        </p:blipFill>
        <p:spPr>
          <a:xfrm>
            <a:off x="1916456" y="37771"/>
            <a:ext cx="1920047" cy="6820229"/>
          </a:xfrm>
          <a:prstGeom prst="rect">
            <a:avLst/>
          </a:prstGeom>
        </p:spPr>
      </p:pic>
      <p:pic>
        <p:nvPicPr>
          <p:cNvPr id="73" name="Picture 72" descr="Rig and Wellbore.png"/>
          <p:cNvPicPr>
            <a:picLocks noChangeAspect="1"/>
          </p:cNvPicPr>
          <p:nvPr/>
        </p:nvPicPr>
        <p:blipFill>
          <a:blip r:embed="rId9" cstate="print"/>
          <a:srcRect/>
          <a:stretch>
            <a:fillRect/>
          </a:stretch>
        </p:blipFill>
        <p:spPr>
          <a:xfrm>
            <a:off x="2091447" y="4289900"/>
            <a:ext cx="651754" cy="982493"/>
          </a:xfrm>
          <a:prstGeom prst="rect">
            <a:avLst/>
          </a:prstGeom>
        </p:spPr>
      </p:pic>
      <p:sp>
        <p:nvSpPr>
          <p:cNvPr id="10" name="TextBox 9"/>
          <p:cNvSpPr txBox="1"/>
          <p:nvPr/>
        </p:nvSpPr>
        <p:spPr>
          <a:xfrm>
            <a:off x="6396725" y="1355451"/>
            <a:ext cx="2527418"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r"/>
            <a:r>
              <a:rPr lang="en-US" sz="1400" b="1" dirty="0" smtClean="0">
                <a:solidFill>
                  <a:schemeClr val="bg1"/>
                </a:solidFill>
                <a:latin typeface="Calibri" pitchFamily="34" charset="0"/>
                <a:cs typeface="Calibri" pitchFamily="34" charset="0"/>
              </a:rPr>
              <a:t>FRESH  WATER  AQUIFER  ZONE</a:t>
            </a:r>
            <a:endParaRPr lang="en-US" sz="1400" b="1" dirty="0">
              <a:solidFill>
                <a:schemeClr val="bg1"/>
              </a:solidFill>
              <a:latin typeface="Calibri" pitchFamily="34" charset="0"/>
              <a:cs typeface="Calibri" pitchFamily="34" charset="0"/>
            </a:endParaRPr>
          </a:p>
        </p:txBody>
      </p:sp>
      <p:sp>
        <p:nvSpPr>
          <p:cNvPr id="11" name="TextBox 10"/>
          <p:cNvSpPr txBox="1"/>
          <p:nvPr/>
        </p:nvSpPr>
        <p:spPr>
          <a:xfrm>
            <a:off x="5141843" y="4043574"/>
            <a:ext cx="3782305" cy="321978"/>
          </a:xfrm>
          <a:prstGeom prst="rect">
            <a:avLst/>
          </a:prstGeom>
          <a:noFill/>
          <a:effectLst>
            <a:outerShdw blurRad="50800" dist="38100" dir="2700000" algn="tl" rotWithShape="0">
              <a:prstClr val="black">
                <a:alpha val="40000"/>
              </a:prstClr>
            </a:outerShdw>
          </a:effectLst>
        </p:spPr>
        <p:txBody>
          <a:bodyPr wrap="square" lIns="105503" tIns="52752" rIns="105503" bIns="52752" rtlCol="0">
            <a:spAutoFit/>
          </a:bodyPr>
          <a:lstStyle/>
          <a:p>
            <a:pPr algn="r"/>
            <a:r>
              <a:rPr lang="en-US" sz="1400" b="1" dirty="0" smtClean="0">
                <a:solidFill>
                  <a:schemeClr val="bg1"/>
                </a:solidFill>
                <a:latin typeface="Calibri" pitchFamily="34" charset="0"/>
                <a:cs typeface="Calibri" pitchFamily="34" charset="0"/>
              </a:rPr>
              <a:t>SHALLOW  PRODUCING  ZONE</a:t>
            </a:r>
            <a:endParaRPr lang="en-US" sz="1400" b="1" dirty="0">
              <a:solidFill>
                <a:schemeClr val="bg1"/>
              </a:solidFill>
              <a:latin typeface="Calibri" pitchFamily="34" charset="0"/>
              <a:cs typeface="Calibri" pitchFamily="34" charset="0"/>
            </a:endParaRPr>
          </a:p>
        </p:txBody>
      </p:sp>
      <p:sp>
        <p:nvSpPr>
          <p:cNvPr id="12" name="TextBox 11"/>
          <p:cNvSpPr txBox="1"/>
          <p:nvPr/>
        </p:nvSpPr>
        <p:spPr>
          <a:xfrm>
            <a:off x="6092542" y="5355125"/>
            <a:ext cx="2831604"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r"/>
            <a:r>
              <a:rPr lang="en-US" sz="1400" b="1" dirty="0" smtClean="0">
                <a:solidFill>
                  <a:schemeClr val="bg1"/>
                </a:solidFill>
                <a:latin typeface="Calibri" pitchFamily="34" charset="0"/>
                <a:cs typeface="Calibri" pitchFamily="34" charset="0"/>
              </a:rPr>
              <a:t>INTERMEDIATE  PRODUCING  ZONE</a:t>
            </a:r>
            <a:endParaRPr lang="en-US" sz="1400" b="1" dirty="0">
              <a:solidFill>
                <a:schemeClr val="bg1"/>
              </a:solidFill>
              <a:latin typeface="Calibri" pitchFamily="34" charset="0"/>
              <a:cs typeface="Calibri" pitchFamily="34" charset="0"/>
            </a:endParaRPr>
          </a:p>
        </p:txBody>
      </p:sp>
      <p:sp>
        <p:nvSpPr>
          <p:cNvPr id="13" name="TextBox 12"/>
          <p:cNvSpPr txBox="1"/>
          <p:nvPr/>
        </p:nvSpPr>
        <p:spPr>
          <a:xfrm>
            <a:off x="151396" y="1189388"/>
            <a:ext cx="1587995"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ctr"/>
            <a:r>
              <a:rPr lang="en-US" sz="1400" b="1" dirty="0" smtClean="0">
                <a:solidFill>
                  <a:schemeClr val="bg1"/>
                </a:solidFill>
                <a:latin typeface="Calibri" pitchFamily="34" charset="0"/>
                <a:cs typeface="Calibri" pitchFamily="34" charset="0"/>
              </a:rPr>
              <a:t>CONDUCTOR  PIPE</a:t>
            </a:r>
            <a:endParaRPr lang="en-US" sz="1400" b="1" dirty="0">
              <a:solidFill>
                <a:schemeClr val="bg1"/>
              </a:solidFill>
              <a:latin typeface="Calibri" pitchFamily="34" charset="0"/>
              <a:cs typeface="Calibri" pitchFamily="34" charset="0"/>
            </a:endParaRPr>
          </a:p>
        </p:txBody>
      </p:sp>
      <p:cxnSp>
        <p:nvCxnSpPr>
          <p:cNvPr id="15" name="Straight Arrow Connector 14"/>
          <p:cNvCxnSpPr>
            <a:stCxn id="13" idx="3"/>
          </p:cNvCxnSpPr>
          <p:nvPr/>
        </p:nvCxnSpPr>
        <p:spPr>
          <a:xfrm flipV="1">
            <a:off x="1739391" y="1328739"/>
            <a:ext cx="315630" cy="21638"/>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2955" y="1850756"/>
            <a:ext cx="1526438"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ctr"/>
            <a:r>
              <a:rPr lang="en-US" sz="1400" b="1" dirty="0" smtClean="0">
                <a:solidFill>
                  <a:schemeClr val="bg1"/>
                </a:solidFill>
                <a:latin typeface="Calibri" pitchFamily="34" charset="0"/>
                <a:cs typeface="Calibri" pitchFamily="34" charset="0"/>
              </a:rPr>
              <a:t>SURFACE  CASING</a:t>
            </a:r>
            <a:endParaRPr lang="en-US" sz="1400" b="1" dirty="0">
              <a:solidFill>
                <a:schemeClr val="bg1"/>
              </a:solidFill>
              <a:latin typeface="Calibri" pitchFamily="34" charset="0"/>
              <a:cs typeface="Calibri" pitchFamily="34" charset="0"/>
            </a:endParaRPr>
          </a:p>
        </p:txBody>
      </p:sp>
      <p:cxnSp>
        <p:nvCxnSpPr>
          <p:cNvPr id="17" name="Straight Arrow Connector 16"/>
          <p:cNvCxnSpPr>
            <a:stCxn id="16" idx="3"/>
          </p:cNvCxnSpPr>
          <p:nvPr/>
        </p:nvCxnSpPr>
        <p:spPr>
          <a:xfrm flipV="1">
            <a:off x="1739393" y="1990733"/>
            <a:ext cx="391830" cy="21012"/>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296" y="2741139"/>
            <a:ext cx="1882562"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ctr"/>
            <a:r>
              <a:rPr lang="en-US" sz="1400" b="1" dirty="0" smtClean="0">
                <a:solidFill>
                  <a:schemeClr val="bg1"/>
                </a:solidFill>
                <a:latin typeface="Calibri" pitchFamily="34" charset="0"/>
                <a:cs typeface="Calibri" pitchFamily="34" charset="0"/>
              </a:rPr>
              <a:t>PRODUCTION  CASING</a:t>
            </a:r>
            <a:endParaRPr lang="en-US" sz="1400" b="1" dirty="0">
              <a:solidFill>
                <a:schemeClr val="bg1"/>
              </a:solidFill>
              <a:latin typeface="Calibri" pitchFamily="34" charset="0"/>
              <a:cs typeface="Calibri" pitchFamily="34" charset="0"/>
            </a:endParaRPr>
          </a:p>
        </p:txBody>
      </p:sp>
      <p:cxnSp>
        <p:nvCxnSpPr>
          <p:cNvPr id="20" name="Straight Arrow Connector 19"/>
          <p:cNvCxnSpPr>
            <a:stCxn id="19" idx="3"/>
          </p:cNvCxnSpPr>
          <p:nvPr/>
        </p:nvCxnSpPr>
        <p:spPr>
          <a:xfrm flipV="1">
            <a:off x="1924858" y="2878940"/>
            <a:ext cx="282565" cy="23188"/>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424623" y="344972"/>
            <a:ext cx="5379866" cy="968309"/>
          </a:xfrm>
          <a:prstGeom prst="rect">
            <a:avLst/>
          </a:prstGeom>
          <a:noFill/>
        </p:spPr>
        <p:txBody>
          <a:bodyPr wrap="none" lIns="105503" tIns="52752" rIns="105503" bIns="52752" rtlCol="0">
            <a:spAutoFit/>
          </a:bodyPr>
          <a:lstStyle/>
          <a:p>
            <a:pPr algn="r"/>
            <a:r>
              <a:rPr lang="en-US" sz="2800" b="1" dirty="0" smtClean="0">
                <a:latin typeface="Calibri" pitchFamily="34" charset="0"/>
                <a:cs typeface="Calibri" pitchFamily="34" charset="0"/>
              </a:rPr>
              <a:t>Subsurface Risks are managed by</a:t>
            </a:r>
          </a:p>
          <a:p>
            <a:pPr algn="r"/>
            <a:r>
              <a:rPr lang="en-US" sz="2800" b="1" dirty="0" smtClean="0">
                <a:latin typeface="Calibri" pitchFamily="34" charset="0"/>
                <a:cs typeface="Calibri" pitchFamily="34" charset="0"/>
              </a:rPr>
              <a:t>WELL CONSTRUCTION STANDARDS</a:t>
            </a:r>
            <a:endParaRPr lang="en-US" sz="2800" b="1" dirty="0">
              <a:latin typeface="Calibri" pitchFamily="34" charset="0"/>
              <a:cs typeface="Calibri" pitchFamily="34" charset="0"/>
            </a:endParaRPr>
          </a:p>
        </p:txBody>
      </p:sp>
      <p:sp>
        <p:nvSpPr>
          <p:cNvPr id="91" name="TextBox 90"/>
          <p:cNvSpPr txBox="1"/>
          <p:nvPr/>
        </p:nvSpPr>
        <p:spPr>
          <a:xfrm>
            <a:off x="6642244" y="6581001"/>
            <a:ext cx="2281902"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r"/>
            <a:r>
              <a:rPr lang="en-US" sz="1400" b="1" dirty="0" smtClean="0">
                <a:solidFill>
                  <a:schemeClr val="bg1"/>
                </a:solidFill>
                <a:latin typeface="Calibri" pitchFamily="34" charset="0"/>
                <a:cs typeface="Calibri" pitchFamily="34" charset="0"/>
              </a:rPr>
              <a:t>TARGET  PRODUCING  ZONE</a:t>
            </a:r>
            <a:endParaRPr lang="en-US" sz="1400" b="1" dirty="0">
              <a:solidFill>
                <a:schemeClr val="bg1"/>
              </a:solidFill>
              <a:latin typeface="Calibri" pitchFamily="34" charset="0"/>
              <a:cs typeface="Calibri" pitchFamily="34" charset="0"/>
            </a:endParaRPr>
          </a:p>
        </p:txBody>
      </p:sp>
      <p:sp>
        <p:nvSpPr>
          <p:cNvPr id="41" name="TextBox 40"/>
          <p:cNvSpPr txBox="1"/>
          <p:nvPr/>
        </p:nvSpPr>
        <p:spPr>
          <a:xfrm>
            <a:off x="3781916" y="2717951"/>
            <a:ext cx="790084" cy="321978"/>
          </a:xfrm>
          <a:prstGeom prst="rect">
            <a:avLst/>
          </a:prstGeom>
          <a:noFill/>
          <a:effectLst>
            <a:outerShdw blurRad="50800" dist="38100" dir="2700000" algn="tl" rotWithShape="0">
              <a:prstClr val="black">
                <a:alpha val="40000"/>
              </a:prstClr>
            </a:outerShdw>
          </a:effectLst>
        </p:spPr>
        <p:txBody>
          <a:bodyPr wrap="none" lIns="105503" tIns="52752" rIns="105503" bIns="52752" rtlCol="0">
            <a:spAutoFit/>
          </a:bodyPr>
          <a:lstStyle/>
          <a:p>
            <a:pPr algn="ctr"/>
            <a:r>
              <a:rPr lang="en-US" sz="1400" b="1" dirty="0" smtClean="0">
                <a:solidFill>
                  <a:schemeClr val="bg1"/>
                </a:solidFill>
                <a:latin typeface="Calibri" pitchFamily="34" charset="0"/>
                <a:cs typeface="Calibri" pitchFamily="34" charset="0"/>
              </a:rPr>
              <a:t>Cement</a:t>
            </a:r>
            <a:endParaRPr lang="en-US" sz="1400" b="1" dirty="0">
              <a:solidFill>
                <a:schemeClr val="bg1"/>
              </a:solidFill>
              <a:latin typeface="Calibri" pitchFamily="34" charset="0"/>
              <a:cs typeface="Calibri" pitchFamily="34" charset="0"/>
            </a:endParaRPr>
          </a:p>
        </p:txBody>
      </p:sp>
      <p:cxnSp>
        <p:nvCxnSpPr>
          <p:cNvPr id="5" name="Straight Arrow Connector 4"/>
          <p:cNvCxnSpPr/>
          <p:nvPr/>
        </p:nvCxnSpPr>
        <p:spPr>
          <a:xfrm flipH="1" flipV="1">
            <a:off x="2876479" y="1355452"/>
            <a:ext cx="960024" cy="138568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1" idx="1"/>
          </p:cNvCxnSpPr>
          <p:nvPr/>
        </p:nvCxnSpPr>
        <p:spPr>
          <a:xfrm flipH="1" flipV="1">
            <a:off x="2876479" y="2209800"/>
            <a:ext cx="905437" cy="66914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743201" y="3039929"/>
            <a:ext cx="1093302" cy="124997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35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ingredients-piechart-600x265.jpg"/>
          <p:cNvPicPr>
            <a:picLocks noChangeAspect="1"/>
          </p:cNvPicPr>
          <p:nvPr/>
        </p:nvPicPr>
        <p:blipFill>
          <a:blip r:embed="rId3" cstate="print"/>
          <a:stretch>
            <a:fillRect/>
          </a:stretch>
        </p:blipFill>
        <p:spPr>
          <a:xfrm>
            <a:off x="-4313" y="2219186"/>
            <a:ext cx="8950220" cy="3953014"/>
          </a:xfrm>
          <a:prstGeom prst="rect">
            <a:avLst/>
          </a:prstGeom>
        </p:spPr>
      </p:pic>
      <p:sp>
        <p:nvSpPr>
          <p:cNvPr id="3" name="Rectangle 2"/>
          <p:cNvSpPr/>
          <p:nvPr/>
        </p:nvSpPr>
        <p:spPr>
          <a:xfrm>
            <a:off x="3352800" y="6096001"/>
            <a:ext cx="5257800" cy="276999"/>
          </a:xfrm>
          <a:prstGeom prst="rect">
            <a:avLst/>
          </a:prstGeom>
        </p:spPr>
        <p:txBody>
          <a:bodyPr wrap="square">
            <a:spAutoFit/>
          </a:bodyPr>
          <a:lstStyle/>
          <a:p>
            <a:r>
              <a:rPr lang="en-US" sz="1200" dirty="0" smtClean="0">
                <a:latin typeface="Times New Roman" pitchFamily="18" charset="0"/>
                <a:cs typeface="Times New Roman" pitchFamily="18" charset="0"/>
              </a:rPr>
              <a:t>http://hydraulicfracturing.aitrk.com/Fracturing-Ingredients/Pages/information.aspx</a:t>
            </a:r>
            <a:endParaRPr lang="en-US" sz="1200" dirty="0">
              <a:latin typeface="Times New Roman" pitchFamily="18" charset="0"/>
              <a:cs typeface="Times New Roman" pitchFamily="18" charset="0"/>
            </a:endParaRPr>
          </a:p>
        </p:txBody>
      </p:sp>
      <p:sp>
        <p:nvSpPr>
          <p:cNvPr id="4" name="Rectangle 3"/>
          <p:cNvSpPr/>
          <p:nvPr/>
        </p:nvSpPr>
        <p:spPr>
          <a:xfrm>
            <a:off x="76200" y="609600"/>
            <a:ext cx="8991600" cy="1938992"/>
          </a:xfrm>
          <a:prstGeom prst="rect">
            <a:avLst/>
          </a:prstGeom>
        </p:spPr>
        <p:txBody>
          <a:bodyPr wrap="square">
            <a:spAutoFit/>
          </a:bodyPr>
          <a:lstStyle/>
          <a:p>
            <a:pPr algn="ctr"/>
            <a:r>
              <a:rPr lang="en-US" sz="4000" dirty="0" smtClean="0">
                <a:latin typeface="Times New Roman" pitchFamily="18" charset="0"/>
                <a:cs typeface="Times New Roman" pitchFamily="18" charset="0"/>
              </a:rPr>
              <a:t>What are the Chemicals </a:t>
            </a:r>
            <a:r>
              <a:rPr lang="en-US" sz="4000" dirty="0">
                <a:latin typeface="Times New Roman" pitchFamily="18" charset="0"/>
                <a:cs typeface="Times New Roman" pitchFamily="18" charset="0"/>
              </a:rPr>
              <a:t>and </a:t>
            </a:r>
            <a:r>
              <a:rPr lang="en-US" sz="4000" dirty="0" smtClean="0">
                <a:latin typeface="Times New Roman" pitchFamily="18" charset="0"/>
                <a:cs typeface="Times New Roman" pitchFamily="18" charset="0"/>
              </a:rPr>
              <a:t>Additives Used in </a:t>
            </a:r>
            <a:r>
              <a:rPr lang="en-US" sz="4000" dirty="0">
                <a:latin typeface="Times New Roman" pitchFamily="18" charset="0"/>
                <a:cs typeface="Times New Roman" pitchFamily="18" charset="0"/>
              </a:rPr>
              <a:t>the </a:t>
            </a:r>
            <a:r>
              <a:rPr lang="en-US" sz="4000" dirty="0" smtClean="0">
                <a:latin typeface="Times New Roman" pitchFamily="18" charset="0"/>
                <a:cs typeface="Times New Roman" pitchFamily="18" charset="0"/>
              </a:rPr>
              <a:t>Fracturing Fluid? </a:t>
            </a:r>
            <a:r>
              <a:rPr lang="en-US" sz="4000" dirty="0">
                <a:latin typeface="Times New Roman" pitchFamily="18" charset="0"/>
                <a:cs typeface="Times New Roman" pitchFamily="18" charset="0"/>
              </a:rPr>
              <a:t>(FracFocus.org)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4757" y="23191"/>
            <a:ext cx="5314853" cy="707886"/>
          </a:xfrm>
          <a:prstGeom prst="rect">
            <a:avLst/>
          </a:prstGeom>
          <a:solidFill>
            <a:schemeClr val="bg1"/>
          </a:solidFill>
        </p:spPr>
        <p:txBody>
          <a:bodyPr wrap="none">
            <a:spAutoFit/>
          </a:bodyPr>
          <a:lstStyle/>
          <a:p>
            <a:r>
              <a:rPr lang="en-US" sz="4000" dirty="0" smtClean="0">
                <a:solidFill>
                  <a:schemeClr val="accent2">
                    <a:lumMod val="75000"/>
                  </a:schemeClr>
                </a:solidFill>
                <a:latin typeface="Times New Roman" pitchFamily="18" charset="0"/>
                <a:cs typeface="Times New Roman" pitchFamily="18" charset="0"/>
              </a:rPr>
              <a:t>Chemicals and Additives</a:t>
            </a:r>
            <a:endParaRPr lang="en-US" sz="4000"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68363319"/>
              </p:ext>
            </p:extLst>
          </p:nvPr>
        </p:nvGraphicFramePr>
        <p:xfrm>
          <a:off x="304800" y="661299"/>
          <a:ext cx="8686800" cy="3178311"/>
        </p:xfrm>
        <a:graphic>
          <a:graphicData uri="http://schemas.openxmlformats.org/drawingml/2006/table">
            <a:tbl>
              <a:tblPr firstRow="1" bandRow="1">
                <a:tableStyleId>{5C22544A-7EE6-4342-B048-85BDC9FD1C3A}</a:tableStyleId>
              </a:tblPr>
              <a:tblGrid>
                <a:gridCol w="1371600"/>
                <a:gridCol w="1752600"/>
                <a:gridCol w="2590800"/>
                <a:gridCol w="2971800"/>
              </a:tblGrid>
              <a:tr h="428405">
                <a:tc>
                  <a:txBody>
                    <a:bodyPr/>
                    <a:lstStyle/>
                    <a:p>
                      <a:r>
                        <a:rPr lang="en-US" sz="1600" dirty="0" smtClean="0"/>
                        <a:t>Product</a:t>
                      </a:r>
                      <a:endParaRPr lang="en-US" sz="1600" dirty="0"/>
                    </a:p>
                  </a:txBody>
                  <a:tcPr/>
                </a:tc>
                <a:tc>
                  <a:txBody>
                    <a:bodyPr/>
                    <a:lstStyle/>
                    <a:p>
                      <a:r>
                        <a:rPr lang="en-US" sz="1600" dirty="0" smtClean="0"/>
                        <a:t>Main Ingredient</a:t>
                      </a:r>
                      <a:endParaRPr lang="en-US" sz="1600" dirty="0"/>
                    </a:p>
                  </a:txBody>
                  <a:tcPr/>
                </a:tc>
                <a:tc>
                  <a:txBody>
                    <a:bodyPr/>
                    <a:lstStyle/>
                    <a:p>
                      <a:r>
                        <a:rPr lang="en-US" sz="1600" dirty="0" smtClean="0"/>
                        <a:t>Purpose</a:t>
                      </a:r>
                      <a:endParaRPr lang="en-US" sz="1600" dirty="0"/>
                    </a:p>
                  </a:txBody>
                  <a:tcPr/>
                </a:tc>
                <a:tc>
                  <a:txBody>
                    <a:bodyPr/>
                    <a:lstStyle/>
                    <a:p>
                      <a:r>
                        <a:rPr lang="en-US" sz="1600" dirty="0" smtClean="0"/>
                        <a:t>Other</a:t>
                      </a:r>
                      <a:r>
                        <a:rPr lang="en-US" sz="1600" baseline="0" dirty="0" smtClean="0"/>
                        <a:t> Common Uses</a:t>
                      </a:r>
                      <a:endParaRPr lang="en-US" sz="1600" dirty="0"/>
                    </a:p>
                  </a:txBody>
                  <a:tcPr/>
                </a:tc>
              </a:tr>
              <a:tr h="283581">
                <a:tc>
                  <a:txBody>
                    <a:bodyPr/>
                    <a:lstStyle/>
                    <a:p>
                      <a:r>
                        <a:rPr lang="en-US" sz="1600" b="1" baseline="-25000" dirty="0" smtClean="0">
                          <a:solidFill>
                            <a:srgbClr val="00B050"/>
                          </a:solidFill>
                          <a:latin typeface="Times New Roman" pitchFamily="18" charset="0"/>
                          <a:cs typeface="Times New Roman" pitchFamily="18" charset="0"/>
                        </a:rPr>
                        <a:t>Water</a:t>
                      </a:r>
                    </a:p>
                  </a:txBody>
                  <a:tcPr/>
                </a:tc>
                <a:tc>
                  <a:txBody>
                    <a:bodyPr/>
                    <a:lstStyle/>
                    <a:p>
                      <a:endParaRPr lang="en-US" sz="1600" baseline="-25000" dirty="0">
                        <a:latin typeface="Times New Roman" pitchFamily="18" charset="0"/>
                        <a:cs typeface="Times New Roman" pitchFamily="18" charset="0"/>
                      </a:endParaRPr>
                    </a:p>
                  </a:txBody>
                  <a:tcPr/>
                </a:tc>
                <a:tc>
                  <a:txBody>
                    <a:bodyPr/>
                    <a:lstStyle/>
                    <a:p>
                      <a:r>
                        <a:rPr lang="en-US" sz="1600" baseline="-25000" dirty="0" smtClean="0">
                          <a:latin typeface="Times New Roman" pitchFamily="18" charset="0"/>
                          <a:cs typeface="Times New Roman" pitchFamily="18" charset="0"/>
                        </a:rPr>
                        <a:t>Expand fracture and deliver sand.</a:t>
                      </a:r>
                      <a:endParaRPr lang="en-US" sz="1600" baseline="-25000" dirty="0">
                        <a:latin typeface="Times New Roman" pitchFamily="18" charset="0"/>
                        <a:cs typeface="Times New Roman" pitchFamily="18" charset="0"/>
                      </a:endParaRPr>
                    </a:p>
                  </a:txBody>
                  <a:tcPr/>
                </a:tc>
                <a:tc>
                  <a:txBody>
                    <a:bodyPr/>
                    <a:lstStyle/>
                    <a:p>
                      <a:r>
                        <a:rPr lang="en-US" sz="1600" b="1" baseline="-25000" dirty="0" smtClean="0">
                          <a:solidFill>
                            <a:srgbClr val="C00000"/>
                          </a:solidFill>
                          <a:latin typeface="Times New Roman" pitchFamily="18" charset="0"/>
                          <a:cs typeface="Times New Roman" pitchFamily="18" charset="0"/>
                        </a:rPr>
                        <a:t>Municipal, agricultural, manufacturing, etc.</a:t>
                      </a:r>
                      <a:endParaRPr lang="en-US" sz="1600" b="1" baseline="-25000" dirty="0">
                        <a:solidFill>
                          <a:srgbClr val="C00000"/>
                        </a:solidFill>
                        <a:latin typeface="Times New Roman" pitchFamily="18" charset="0"/>
                        <a:cs typeface="Times New Roman" pitchFamily="18" charset="0"/>
                      </a:endParaRPr>
                    </a:p>
                  </a:txBody>
                  <a:tcPr/>
                </a:tc>
              </a:tr>
              <a:tr h="428405">
                <a:tc>
                  <a:txBody>
                    <a:bodyPr/>
                    <a:lstStyle/>
                    <a:p>
                      <a:r>
                        <a:rPr lang="en-US" sz="1600" b="1" baseline="-25000" dirty="0" smtClean="0">
                          <a:solidFill>
                            <a:srgbClr val="00B050"/>
                          </a:solidFill>
                          <a:latin typeface="Times New Roman" pitchFamily="18" charset="0"/>
                          <a:cs typeface="Times New Roman" pitchFamily="18" charset="0"/>
                        </a:rPr>
                        <a:t>Sand</a:t>
                      </a:r>
                      <a:endParaRPr lang="en-US" sz="1600" b="1" baseline="-25000" dirty="0">
                        <a:solidFill>
                          <a:srgbClr val="00B050"/>
                        </a:solidFill>
                        <a:latin typeface="Times New Roman" pitchFamily="18" charset="0"/>
                        <a:cs typeface="Times New Roman" pitchFamily="18" charset="0"/>
                      </a:endParaRPr>
                    </a:p>
                  </a:txBody>
                  <a:tcPr>
                    <a:solidFill>
                      <a:schemeClr val="bg2"/>
                    </a:solidFill>
                  </a:tcPr>
                </a:tc>
                <a:tc>
                  <a:txBody>
                    <a:bodyPr/>
                    <a:lstStyle/>
                    <a:p>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Props the fractures open so that oil/gas can escape.</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1" baseline="-25000" dirty="0" smtClean="0">
                          <a:solidFill>
                            <a:srgbClr val="C00000"/>
                          </a:solidFill>
                          <a:latin typeface="Times New Roman" pitchFamily="18" charset="0"/>
                          <a:cs typeface="Times New Roman" pitchFamily="18" charset="0"/>
                        </a:rPr>
                        <a:t>Drinking water filtration, play sand, concrete and brick mortar.</a:t>
                      </a:r>
                      <a:endParaRPr lang="en-US" sz="1600" b="1" baseline="-25000" dirty="0">
                        <a:solidFill>
                          <a:srgbClr val="C00000"/>
                        </a:solidFill>
                        <a:latin typeface="Times New Roman" pitchFamily="18" charset="0"/>
                        <a:cs typeface="Times New Roman" pitchFamily="18" charset="0"/>
                      </a:endParaRPr>
                    </a:p>
                  </a:txBody>
                  <a:tcPr>
                    <a:solidFill>
                      <a:schemeClr val="bg2"/>
                    </a:solidFill>
                  </a:tcPr>
                </a:tc>
              </a:tr>
              <a:tr h="428405">
                <a:tc>
                  <a:txBody>
                    <a:bodyPr/>
                    <a:lstStyle/>
                    <a:p>
                      <a:r>
                        <a:rPr lang="en-US" sz="1600" b="1" baseline="-25000" dirty="0" smtClean="0">
                          <a:solidFill>
                            <a:srgbClr val="00B050"/>
                          </a:solidFill>
                          <a:latin typeface="Times New Roman" pitchFamily="18" charset="0"/>
                          <a:cs typeface="Times New Roman" pitchFamily="18" charset="0"/>
                        </a:rPr>
                        <a:t>Acid</a:t>
                      </a:r>
                      <a:endParaRPr lang="en-US" sz="1600" b="1" baseline="-25000" dirty="0">
                        <a:solidFill>
                          <a:srgbClr val="00B050"/>
                        </a:solidFill>
                        <a:latin typeface="Times New Roman" pitchFamily="18" charset="0"/>
                        <a:cs typeface="Times New Roman" pitchFamily="18" charset="0"/>
                      </a:endParaRPr>
                    </a:p>
                  </a:txBody>
                  <a:tcPr/>
                </a:tc>
                <a:tc>
                  <a:txBody>
                    <a:bodyPr/>
                    <a:lstStyle/>
                    <a:p>
                      <a:r>
                        <a:rPr lang="en-US" sz="1600" baseline="-25000" dirty="0" smtClean="0">
                          <a:latin typeface="Times New Roman" pitchFamily="18" charset="0"/>
                          <a:cs typeface="Times New Roman" pitchFamily="18" charset="0"/>
                        </a:rPr>
                        <a:t>Hydrochloric acid or muriatic acid.</a:t>
                      </a:r>
                      <a:endParaRPr lang="en-US" sz="1600" baseline="-25000" dirty="0">
                        <a:latin typeface="Times New Roman" pitchFamily="18" charset="0"/>
                        <a:cs typeface="Times New Roman" pitchFamily="18" charset="0"/>
                      </a:endParaRPr>
                    </a:p>
                  </a:txBody>
                  <a:tcPr/>
                </a:tc>
                <a:tc>
                  <a:txBody>
                    <a:bodyPr/>
                    <a:lstStyle/>
                    <a:p>
                      <a:r>
                        <a:rPr lang="en-US" sz="1600" baseline="-25000" dirty="0" smtClean="0">
                          <a:latin typeface="Times New Roman" pitchFamily="18" charset="0"/>
                          <a:cs typeface="Times New Roman" pitchFamily="18" charset="0"/>
                        </a:rPr>
                        <a:t>Helps dissolve minerals and initiate cracks in the rock.</a:t>
                      </a:r>
                      <a:endParaRPr lang="en-US" sz="1600" baseline="-25000" dirty="0">
                        <a:latin typeface="Times New Roman" pitchFamily="18" charset="0"/>
                        <a:cs typeface="Times New Roman" pitchFamily="18" charset="0"/>
                      </a:endParaRPr>
                    </a:p>
                  </a:txBody>
                  <a:tcPr/>
                </a:tc>
                <a:tc>
                  <a:txBody>
                    <a:bodyPr/>
                    <a:lstStyle/>
                    <a:p>
                      <a:r>
                        <a:rPr lang="en-US" sz="1600" b="1" baseline="-25000" dirty="0" smtClean="0">
                          <a:solidFill>
                            <a:srgbClr val="C00000"/>
                          </a:solidFill>
                          <a:latin typeface="Times New Roman" pitchFamily="18" charset="0"/>
                          <a:cs typeface="Times New Roman" pitchFamily="18" charset="0"/>
                        </a:rPr>
                        <a:t>Swimming pool chemical and cleaner.</a:t>
                      </a:r>
                      <a:endParaRPr lang="en-US" sz="1600" b="1" baseline="-25000" dirty="0">
                        <a:solidFill>
                          <a:srgbClr val="C00000"/>
                        </a:solidFill>
                        <a:latin typeface="Times New Roman" pitchFamily="18" charset="0"/>
                        <a:cs typeface="Times New Roman" pitchFamily="18" charset="0"/>
                      </a:endParaRPr>
                    </a:p>
                  </a:txBody>
                  <a:tcPr/>
                </a:tc>
              </a:tr>
              <a:tr h="514790">
                <a:tc>
                  <a:txBody>
                    <a:bodyPr/>
                    <a:lstStyle/>
                    <a:p>
                      <a:r>
                        <a:rPr lang="en-US" sz="1600" b="1" baseline="-25000" dirty="0" smtClean="0">
                          <a:solidFill>
                            <a:srgbClr val="00B050"/>
                          </a:solidFill>
                          <a:latin typeface="Times New Roman" pitchFamily="18" charset="0"/>
                          <a:cs typeface="Times New Roman" pitchFamily="18" charset="0"/>
                        </a:rPr>
                        <a:t>Antibacterial agent</a:t>
                      </a:r>
                      <a:endParaRPr lang="en-US" sz="1600" b="1" baseline="-25000" dirty="0">
                        <a:solidFill>
                          <a:srgbClr val="00B050"/>
                        </a:solidFill>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Glutaraldehyde</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Eliminates bacteria in the water that produces corrosive by-products.</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1" baseline="-25000" dirty="0" smtClean="0">
                          <a:solidFill>
                            <a:srgbClr val="C00000"/>
                          </a:solidFill>
                          <a:latin typeface="Times New Roman" pitchFamily="18" charset="0"/>
                          <a:cs typeface="Times New Roman" pitchFamily="18" charset="0"/>
                        </a:rPr>
                        <a:t>Disinfectant; Sterilizer for medical and dental equipment.</a:t>
                      </a:r>
                      <a:endParaRPr lang="en-US" sz="1600" b="1" baseline="-25000" dirty="0">
                        <a:solidFill>
                          <a:srgbClr val="C00000"/>
                        </a:solidFill>
                        <a:latin typeface="Times New Roman" pitchFamily="18" charset="0"/>
                        <a:cs typeface="Times New Roman" pitchFamily="18" charset="0"/>
                      </a:endParaRPr>
                    </a:p>
                  </a:txBody>
                  <a:tcPr>
                    <a:solidFill>
                      <a:schemeClr val="bg2"/>
                    </a:solidFill>
                  </a:tcPr>
                </a:tc>
              </a:tr>
              <a:tr h="515605">
                <a:tc>
                  <a:txBody>
                    <a:bodyPr/>
                    <a:lstStyle/>
                    <a:p>
                      <a:r>
                        <a:rPr lang="en-US" sz="1600" b="1" baseline="-25000" dirty="0" smtClean="0">
                          <a:solidFill>
                            <a:srgbClr val="00B050"/>
                          </a:solidFill>
                          <a:latin typeface="Times New Roman" pitchFamily="18" charset="0"/>
                          <a:cs typeface="Times New Roman" pitchFamily="18" charset="0"/>
                        </a:rPr>
                        <a:t>Breaker</a:t>
                      </a:r>
                      <a:endParaRPr lang="en-US" sz="1600" b="1" baseline="-25000" dirty="0">
                        <a:solidFill>
                          <a:srgbClr val="00B050"/>
                        </a:solidFill>
                        <a:latin typeface="Times New Roman" pitchFamily="18" charset="0"/>
                        <a:cs typeface="Times New Roman" pitchFamily="18" charset="0"/>
                      </a:endParaRPr>
                    </a:p>
                  </a:txBody>
                  <a:tcPr>
                    <a:solidFill>
                      <a:srgbClr val="CCD5EA"/>
                    </a:solidFill>
                  </a:tcPr>
                </a:tc>
                <a:tc>
                  <a:txBody>
                    <a:bodyPr/>
                    <a:lstStyle/>
                    <a:p>
                      <a:r>
                        <a:rPr lang="en-US" sz="1600" baseline="-25000" dirty="0" smtClean="0">
                          <a:latin typeface="Times New Roman" pitchFamily="18" charset="0"/>
                          <a:cs typeface="Times New Roman" pitchFamily="18" charset="0"/>
                        </a:rPr>
                        <a:t>Ammonium persulfate</a:t>
                      </a:r>
                      <a:endParaRPr lang="en-US" sz="1600" baseline="-25000" dirty="0">
                        <a:latin typeface="Times New Roman" pitchFamily="18" charset="0"/>
                        <a:cs typeface="Times New Roman" pitchFamily="18" charset="0"/>
                      </a:endParaRPr>
                    </a:p>
                  </a:txBody>
                  <a:tcPr>
                    <a:solidFill>
                      <a:srgbClr val="CCD5EA"/>
                    </a:solidFill>
                  </a:tcPr>
                </a:tc>
                <a:tc>
                  <a:txBody>
                    <a:bodyPr/>
                    <a:lstStyle/>
                    <a:p>
                      <a:r>
                        <a:rPr lang="en-US" sz="1600" baseline="-25000" dirty="0" smtClean="0">
                          <a:latin typeface="Times New Roman" pitchFamily="18" charset="0"/>
                          <a:cs typeface="Times New Roman" pitchFamily="18" charset="0"/>
                        </a:rPr>
                        <a:t>Allows a delayed breakdown of the gel.</a:t>
                      </a:r>
                      <a:endParaRPr lang="en-US" sz="1600" baseline="-25000" dirty="0">
                        <a:latin typeface="Times New Roman" pitchFamily="18" charset="0"/>
                        <a:cs typeface="Times New Roman" pitchFamily="18" charset="0"/>
                      </a:endParaRPr>
                    </a:p>
                  </a:txBody>
                  <a:tcPr/>
                </a:tc>
                <a:tc>
                  <a:txBody>
                    <a:bodyPr/>
                    <a:lstStyle/>
                    <a:p>
                      <a:r>
                        <a:rPr lang="en-US" sz="1600" b="1" baseline="-25000" dirty="0" smtClean="0">
                          <a:solidFill>
                            <a:srgbClr val="C00000"/>
                          </a:solidFill>
                          <a:latin typeface="Times New Roman" pitchFamily="18" charset="0"/>
                          <a:cs typeface="Times New Roman" pitchFamily="18" charset="0"/>
                        </a:rPr>
                        <a:t>Used in hair coloring, as a disinfectant, and in the manufacture of common household plastics.</a:t>
                      </a:r>
                      <a:endParaRPr lang="en-US" sz="1600" b="1" baseline="-25000" dirty="0">
                        <a:solidFill>
                          <a:srgbClr val="C00000"/>
                        </a:solidFill>
                        <a:latin typeface="Times New Roman" pitchFamily="18" charset="0"/>
                        <a:cs typeface="Times New Roman" pitchFamily="18" charset="0"/>
                      </a:endParaRPr>
                    </a:p>
                  </a:txBody>
                  <a:tcPr/>
                </a:tc>
              </a:tr>
              <a:tr h="428405">
                <a:tc>
                  <a:txBody>
                    <a:bodyPr/>
                    <a:lstStyle/>
                    <a:p>
                      <a:r>
                        <a:rPr lang="en-US" sz="1600" b="1" baseline="-25000" dirty="0" smtClean="0">
                          <a:solidFill>
                            <a:srgbClr val="00B050"/>
                          </a:solidFill>
                          <a:latin typeface="Times New Roman" pitchFamily="18" charset="0"/>
                          <a:cs typeface="Times New Roman" pitchFamily="18" charset="0"/>
                        </a:rPr>
                        <a:t>Crosslinker</a:t>
                      </a:r>
                      <a:endParaRPr lang="en-US" sz="1600" b="1" baseline="-25000" dirty="0">
                        <a:solidFill>
                          <a:srgbClr val="00B050"/>
                        </a:solidFill>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Borate salts</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Maintains fluid viscosity as temperature increases.</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1" baseline="-25000" dirty="0" smtClean="0">
                          <a:solidFill>
                            <a:srgbClr val="C00000"/>
                          </a:solidFill>
                          <a:latin typeface="Times New Roman" pitchFamily="18" charset="0"/>
                          <a:cs typeface="Times New Roman" pitchFamily="18" charset="0"/>
                        </a:rPr>
                        <a:t>Used in laundry detergents, hand soaps and cosmetics.</a:t>
                      </a:r>
                      <a:endParaRPr lang="en-US" sz="1600" b="1" baseline="-25000" dirty="0">
                        <a:solidFill>
                          <a:srgbClr val="C00000"/>
                        </a:solidFill>
                        <a:latin typeface="Times New Roman" pitchFamily="18" charset="0"/>
                        <a:cs typeface="Times New Roman" pitchFamily="18" charset="0"/>
                      </a:endParaRPr>
                    </a:p>
                  </a:txBody>
                  <a:tcPr>
                    <a:solidFill>
                      <a:schemeClr val="bg2"/>
                    </a:solidFill>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4002488445"/>
              </p:ext>
            </p:extLst>
          </p:nvPr>
        </p:nvGraphicFramePr>
        <p:xfrm>
          <a:off x="304800" y="3875287"/>
          <a:ext cx="8763000" cy="2677913"/>
        </p:xfrm>
        <a:graphic>
          <a:graphicData uri="http://schemas.openxmlformats.org/drawingml/2006/table">
            <a:tbl>
              <a:tblPr firstRow="1" bandRow="1">
                <a:tableStyleId>{5C22544A-7EE6-4342-B048-85BDC9FD1C3A}</a:tableStyleId>
              </a:tblPr>
              <a:tblGrid>
                <a:gridCol w="1371600"/>
                <a:gridCol w="1752600"/>
                <a:gridCol w="2590800"/>
                <a:gridCol w="3048000"/>
              </a:tblGrid>
              <a:tr h="533400">
                <a:tc>
                  <a:txBody>
                    <a:bodyPr/>
                    <a:lstStyle/>
                    <a:p>
                      <a:r>
                        <a:rPr lang="en-US" sz="1600" b="1" baseline="-25000" dirty="0" smtClean="0">
                          <a:solidFill>
                            <a:srgbClr val="00B050"/>
                          </a:solidFill>
                          <a:latin typeface="Times New Roman" pitchFamily="18" charset="0"/>
                          <a:cs typeface="Times New Roman" pitchFamily="18" charset="0"/>
                        </a:rPr>
                        <a:t>Gel</a:t>
                      </a:r>
                      <a:endParaRPr lang="en-US" sz="1600" b="1" baseline="-25000" dirty="0">
                        <a:solidFill>
                          <a:srgbClr val="00B050"/>
                        </a:solidFill>
                        <a:latin typeface="Times New Roman" pitchFamily="18" charset="0"/>
                        <a:cs typeface="Times New Roman" pitchFamily="18" charset="0"/>
                      </a:endParaRPr>
                    </a:p>
                  </a:txBody>
                  <a:tcPr>
                    <a:solidFill>
                      <a:srgbClr val="CCD5EA">
                        <a:alpha val="89804"/>
                      </a:srgbClr>
                    </a:solidFill>
                  </a:tcPr>
                </a:tc>
                <a:tc>
                  <a:txBody>
                    <a:bodyPr/>
                    <a:lstStyle/>
                    <a:p>
                      <a:r>
                        <a:rPr lang="en-US" sz="1600" b="0" baseline="-25000" dirty="0" smtClean="0">
                          <a:solidFill>
                            <a:schemeClr val="tx1"/>
                          </a:solidFill>
                          <a:latin typeface="Times New Roman" pitchFamily="18" charset="0"/>
                          <a:cs typeface="Times New Roman" pitchFamily="18" charset="0"/>
                        </a:rPr>
                        <a:t>Guar gum or hydroxyethyl cellulose</a:t>
                      </a:r>
                      <a:endParaRPr lang="en-US" sz="1600" b="0" baseline="-25000" dirty="0">
                        <a:solidFill>
                          <a:schemeClr val="tx1"/>
                        </a:solidFill>
                        <a:latin typeface="Times New Roman" pitchFamily="18" charset="0"/>
                        <a:cs typeface="Times New Roman" pitchFamily="18" charset="0"/>
                      </a:endParaRPr>
                    </a:p>
                  </a:txBody>
                  <a:tcPr>
                    <a:solidFill>
                      <a:srgbClr val="CCD5EA">
                        <a:alpha val="89804"/>
                      </a:srgbClr>
                    </a:solidFill>
                  </a:tcPr>
                </a:tc>
                <a:tc>
                  <a:txBody>
                    <a:bodyPr/>
                    <a:lstStyle/>
                    <a:p>
                      <a:r>
                        <a:rPr lang="en-US" sz="1600" b="0" baseline="-25000" dirty="0" smtClean="0">
                          <a:solidFill>
                            <a:schemeClr val="tx1"/>
                          </a:solidFill>
                          <a:latin typeface="Times New Roman" pitchFamily="18" charset="0"/>
                          <a:cs typeface="Times New Roman" pitchFamily="18" charset="0"/>
                        </a:rPr>
                        <a:t>Thickens the water in order to suspend the sand.</a:t>
                      </a:r>
                      <a:endParaRPr lang="en-US" sz="1600" b="0" baseline="-25000" dirty="0">
                        <a:solidFill>
                          <a:schemeClr val="tx1"/>
                        </a:solidFill>
                        <a:latin typeface="Times New Roman" pitchFamily="18" charset="0"/>
                        <a:cs typeface="Times New Roman" pitchFamily="18" charset="0"/>
                      </a:endParaRPr>
                    </a:p>
                  </a:txBody>
                  <a:tcPr>
                    <a:solidFill>
                      <a:srgbClr val="CCD5EA">
                        <a:alpha val="89804"/>
                      </a:srgbClr>
                    </a:solidFill>
                  </a:tcPr>
                </a:tc>
                <a:tc>
                  <a:txBody>
                    <a:bodyPr/>
                    <a:lstStyle/>
                    <a:p>
                      <a:r>
                        <a:rPr lang="en-US" sz="1600" b="1" baseline="-25000" dirty="0" smtClean="0">
                          <a:solidFill>
                            <a:srgbClr val="C00000"/>
                          </a:solidFill>
                          <a:latin typeface="Times New Roman" pitchFamily="18" charset="0"/>
                          <a:cs typeface="Times New Roman" pitchFamily="18" charset="0"/>
                        </a:rPr>
                        <a:t>Thickener used in cosmetics, baked goods, ice cream, toothpaste, sauces and salad dressings.</a:t>
                      </a:r>
                      <a:endParaRPr lang="en-US" sz="1600" b="1" baseline="-25000" dirty="0">
                        <a:solidFill>
                          <a:srgbClr val="C00000"/>
                        </a:solidFill>
                        <a:latin typeface="Times New Roman" pitchFamily="18" charset="0"/>
                        <a:cs typeface="Times New Roman" pitchFamily="18" charset="0"/>
                      </a:endParaRPr>
                    </a:p>
                  </a:txBody>
                  <a:tcPr>
                    <a:solidFill>
                      <a:srgbClr val="CCD5EA">
                        <a:alpha val="89804"/>
                      </a:srgbClr>
                    </a:solidFill>
                  </a:tcPr>
                </a:tc>
              </a:tr>
              <a:tr h="457200">
                <a:tc>
                  <a:txBody>
                    <a:bodyPr/>
                    <a:lstStyle/>
                    <a:p>
                      <a:r>
                        <a:rPr lang="en-US" sz="1600" b="1" baseline="-25000" dirty="0" smtClean="0">
                          <a:solidFill>
                            <a:srgbClr val="00B050"/>
                          </a:solidFill>
                          <a:latin typeface="Times New Roman" pitchFamily="18" charset="0"/>
                          <a:cs typeface="Times New Roman" pitchFamily="18" charset="0"/>
                        </a:rPr>
                        <a:t>Clay stabilizer</a:t>
                      </a:r>
                      <a:endParaRPr lang="en-US" sz="1600" b="1" baseline="-25000" dirty="0">
                        <a:solidFill>
                          <a:srgbClr val="00B050"/>
                        </a:solidFill>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Potassium chloride</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Creates a brine carrier fluid.</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1" baseline="-25000" dirty="0" smtClean="0">
                          <a:solidFill>
                            <a:srgbClr val="C00000"/>
                          </a:solidFill>
                          <a:latin typeface="Times New Roman" pitchFamily="18" charset="0"/>
                          <a:cs typeface="Times New Roman" pitchFamily="18" charset="0"/>
                        </a:rPr>
                        <a:t>Used in low-sodium table salt substitute, medicines and IV fluids.</a:t>
                      </a:r>
                    </a:p>
                  </a:txBody>
                  <a:tcPr>
                    <a:solidFill>
                      <a:schemeClr val="bg2"/>
                    </a:solidFill>
                  </a:tcPr>
                </a:tc>
              </a:tr>
              <a:tr h="605077">
                <a:tc>
                  <a:txBody>
                    <a:bodyPr/>
                    <a:lstStyle/>
                    <a:p>
                      <a:r>
                        <a:rPr lang="en-US" sz="1600" b="1" baseline="-25000" dirty="0" smtClean="0">
                          <a:solidFill>
                            <a:srgbClr val="00B050"/>
                          </a:solidFill>
                          <a:latin typeface="Times New Roman" pitchFamily="18" charset="0"/>
                          <a:cs typeface="Times New Roman" pitchFamily="18" charset="0"/>
                        </a:rPr>
                        <a:t>pH adjusting agent</a:t>
                      </a:r>
                      <a:endParaRPr lang="en-US" sz="1600" b="1" baseline="-25000" dirty="0">
                        <a:solidFill>
                          <a:srgbClr val="00B050"/>
                        </a:solidFill>
                        <a:latin typeface="Times New Roman" pitchFamily="18" charset="0"/>
                        <a:cs typeface="Times New Roman" pitchFamily="18" charset="0"/>
                      </a:endParaRPr>
                    </a:p>
                  </a:txBody>
                  <a:tcPr>
                    <a:solidFill>
                      <a:srgbClr val="CCD5EA"/>
                    </a:solidFill>
                  </a:tcPr>
                </a:tc>
                <a:tc>
                  <a:txBody>
                    <a:bodyPr/>
                    <a:lstStyle/>
                    <a:p>
                      <a:r>
                        <a:rPr lang="en-US" sz="1600" baseline="-25000" dirty="0" smtClean="0">
                          <a:latin typeface="Times New Roman" pitchFamily="18" charset="0"/>
                          <a:cs typeface="Times New Roman" pitchFamily="18" charset="0"/>
                        </a:rPr>
                        <a:t>Sodium or potassium carbonate</a:t>
                      </a:r>
                      <a:endParaRPr lang="en-US" sz="1600" baseline="-25000" dirty="0">
                        <a:latin typeface="Times New Roman" pitchFamily="18" charset="0"/>
                        <a:cs typeface="Times New Roman" pitchFamily="18" charset="0"/>
                      </a:endParaRPr>
                    </a:p>
                  </a:txBody>
                  <a:tcPr>
                    <a:solidFill>
                      <a:srgbClr val="CCD5EA"/>
                    </a:solidFill>
                  </a:tcPr>
                </a:tc>
                <a:tc>
                  <a:txBody>
                    <a:bodyPr/>
                    <a:lstStyle/>
                    <a:p>
                      <a:r>
                        <a:rPr lang="en-US" sz="1600" baseline="-25000" dirty="0" smtClean="0">
                          <a:latin typeface="Times New Roman" pitchFamily="18" charset="0"/>
                          <a:cs typeface="Times New Roman" pitchFamily="18" charset="0"/>
                        </a:rPr>
                        <a:t>Maintains the effectiveness of other components, such as crosslinkers.</a:t>
                      </a:r>
                      <a:endParaRPr lang="en-US" sz="1600" baseline="-25000" dirty="0">
                        <a:latin typeface="Times New Roman" pitchFamily="18" charset="0"/>
                        <a:cs typeface="Times New Roman" pitchFamily="18" charset="0"/>
                      </a:endParaRPr>
                    </a:p>
                  </a:txBody>
                  <a:tcPr>
                    <a:solidFill>
                      <a:srgbClr val="CCD5EA"/>
                    </a:solidFill>
                  </a:tcPr>
                </a:tc>
                <a:tc>
                  <a:txBody>
                    <a:bodyPr/>
                    <a:lstStyle/>
                    <a:p>
                      <a:r>
                        <a:rPr lang="en-US" sz="1600" b="1" baseline="-25000" dirty="0" smtClean="0">
                          <a:solidFill>
                            <a:srgbClr val="C00000"/>
                          </a:solidFill>
                          <a:latin typeface="Times New Roman" pitchFamily="18" charset="0"/>
                          <a:cs typeface="Times New Roman" pitchFamily="18" charset="0"/>
                        </a:rPr>
                        <a:t>Used in laundry detergents, soap, water softener and dishwasher detergents.</a:t>
                      </a:r>
                      <a:endParaRPr lang="en-US" sz="1600" b="1" baseline="-25000" dirty="0">
                        <a:solidFill>
                          <a:srgbClr val="C00000"/>
                        </a:solidFill>
                        <a:latin typeface="Times New Roman" pitchFamily="18" charset="0"/>
                        <a:cs typeface="Times New Roman" pitchFamily="18" charset="0"/>
                      </a:endParaRPr>
                    </a:p>
                  </a:txBody>
                  <a:tcPr>
                    <a:solidFill>
                      <a:srgbClr val="CCD5EA"/>
                    </a:solidFill>
                  </a:tcPr>
                </a:tc>
              </a:tr>
              <a:tr h="432198">
                <a:tc>
                  <a:txBody>
                    <a:bodyPr/>
                    <a:lstStyle/>
                    <a:p>
                      <a:r>
                        <a:rPr lang="en-US" sz="1600" b="1" baseline="-25000" dirty="0" smtClean="0">
                          <a:solidFill>
                            <a:srgbClr val="00B050"/>
                          </a:solidFill>
                          <a:latin typeface="Times New Roman" pitchFamily="18" charset="0"/>
                          <a:cs typeface="Times New Roman" pitchFamily="18" charset="0"/>
                        </a:rPr>
                        <a:t>Scale inhibitor</a:t>
                      </a:r>
                      <a:endParaRPr lang="en-US" sz="1600" b="1" baseline="-25000" dirty="0">
                        <a:solidFill>
                          <a:srgbClr val="00B050"/>
                        </a:solidFill>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Ethylene glycol</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aseline="-25000" dirty="0" smtClean="0">
                          <a:latin typeface="Times New Roman" pitchFamily="18" charset="0"/>
                          <a:cs typeface="Times New Roman" pitchFamily="18" charset="0"/>
                        </a:rPr>
                        <a:t>Prevents scale deposits in the pipe.</a:t>
                      </a:r>
                      <a:endParaRPr lang="en-US" sz="1600" baseline="-25000" dirty="0">
                        <a:latin typeface="Times New Roman" pitchFamily="18" charset="0"/>
                        <a:cs typeface="Times New Roman" pitchFamily="18" charset="0"/>
                      </a:endParaRPr>
                    </a:p>
                  </a:txBody>
                  <a:tcPr>
                    <a:solidFill>
                      <a:schemeClr val="bg2"/>
                    </a:solidFill>
                  </a:tcPr>
                </a:tc>
                <a:tc>
                  <a:txBody>
                    <a:bodyPr/>
                    <a:lstStyle/>
                    <a:p>
                      <a:r>
                        <a:rPr lang="en-US" sz="1600" b="1" baseline="-25000" dirty="0" smtClean="0">
                          <a:solidFill>
                            <a:srgbClr val="C00000"/>
                          </a:solidFill>
                          <a:latin typeface="Times New Roman" pitchFamily="18" charset="0"/>
                          <a:cs typeface="Times New Roman" pitchFamily="18" charset="0"/>
                        </a:rPr>
                        <a:t>Used in household cleaners, de-icer, paints and caulk.</a:t>
                      </a:r>
                    </a:p>
                  </a:txBody>
                  <a:tcPr>
                    <a:solidFill>
                      <a:schemeClr val="bg2"/>
                    </a:solidFill>
                  </a:tcPr>
                </a:tc>
              </a:tr>
              <a:tr h="650038">
                <a:tc>
                  <a:txBody>
                    <a:bodyPr/>
                    <a:lstStyle/>
                    <a:p>
                      <a:r>
                        <a:rPr lang="en-US" sz="1600" b="1" baseline="-25000" dirty="0" smtClean="0">
                          <a:solidFill>
                            <a:srgbClr val="00B050"/>
                          </a:solidFill>
                          <a:latin typeface="Times New Roman" pitchFamily="18" charset="0"/>
                          <a:cs typeface="Times New Roman" pitchFamily="18" charset="0"/>
                        </a:rPr>
                        <a:t>Surfactant</a:t>
                      </a:r>
                      <a:endParaRPr lang="en-US" sz="1600" b="1" baseline="-25000" dirty="0">
                        <a:solidFill>
                          <a:srgbClr val="00B050"/>
                        </a:solidFill>
                        <a:latin typeface="Times New Roman" pitchFamily="18" charset="0"/>
                        <a:cs typeface="Times New Roman" pitchFamily="18" charset="0"/>
                      </a:endParaRPr>
                    </a:p>
                  </a:txBody>
                  <a:tcPr/>
                </a:tc>
                <a:tc>
                  <a:txBody>
                    <a:bodyPr/>
                    <a:lstStyle/>
                    <a:p>
                      <a:r>
                        <a:rPr lang="en-US" sz="1600" baseline="-25000" dirty="0" smtClean="0">
                          <a:latin typeface="Times New Roman" pitchFamily="18" charset="0"/>
                          <a:cs typeface="Times New Roman" pitchFamily="18" charset="0"/>
                        </a:rPr>
                        <a:t>Isopropanol</a:t>
                      </a:r>
                      <a:endParaRPr lang="en-US" sz="1600" baseline="-25000" dirty="0">
                        <a:latin typeface="Times New Roman" pitchFamily="18" charset="0"/>
                        <a:cs typeface="Times New Roman" pitchFamily="18" charset="0"/>
                      </a:endParaRPr>
                    </a:p>
                  </a:txBody>
                  <a:tcPr/>
                </a:tc>
                <a:tc>
                  <a:txBody>
                    <a:bodyPr/>
                    <a:lstStyle/>
                    <a:p>
                      <a:r>
                        <a:rPr lang="en-US" sz="1600" baseline="-25000" dirty="0" smtClean="0">
                          <a:latin typeface="Times New Roman" pitchFamily="18" charset="0"/>
                          <a:cs typeface="Times New Roman" pitchFamily="18" charset="0"/>
                        </a:rPr>
                        <a:t>Used to increase the viscosity of the fracture fluid.</a:t>
                      </a:r>
                      <a:endParaRPr lang="en-US" sz="1600" baseline="-25000" dirty="0">
                        <a:latin typeface="Times New Roman" pitchFamily="18" charset="0"/>
                        <a:cs typeface="Times New Roman" pitchFamily="18" charset="0"/>
                      </a:endParaRPr>
                    </a:p>
                  </a:txBody>
                  <a:tcPr/>
                </a:tc>
                <a:tc>
                  <a:txBody>
                    <a:bodyPr/>
                    <a:lstStyle/>
                    <a:p>
                      <a:r>
                        <a:rPr lang="en-US" sz="1600" b="1" baseline="-25000" dirty="0" smtClean="0">
                          <a:solidFill>
                            <a:srgbClr val="C00000"/>
                          </a:solidFill>
                          <a:latin typeface="Times New Roman" pitchFamily="18" charset="0"/>
                          <a:cs typeface="Times New Roman" pitchFamily="18" charset="0"/>
                        </a:rPr>
                        <a:t>Used in glass cleaner, multi-surface cleaners, antiperspirant, deodorants and hair color.</a:t>
                      </a:r>
                      <a:endParaRPr lang="en-US" sz="1600" b="1" baseline="-25000" dirty="0">
                        <a:solidFill>
                          <a:srgbClr val="C00000"/>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914400"/>
            <a:ext cx="4876800" cy="609600"/>
          </a:xfrm>
          <a:solidFill>
            <a:schemeClr val="bg1"/>
          </a:solidFill>
        </p:spPr>
        <p:txBody>
          <a:bodyPr>
            <a:normAutofit fontScale="90000"/>
          </a:bodyPr>
          <a:lstStyle/>
          <a:p>
            <a:pPr algn="ctr"/>
            <a:r>
              <a:rPr lang="en-US" sz="4000" dirty="0" smtClean="0">
                <a:latin typeface="Times New Roman" pitchFamily="18" charset="0"/>
                <a:cs typeface="Times New Roman" pitchFamily="18" charset="0"/>
              </a:rPr>
              <a:t>Chemicals and Additives</a:t>
            </a:r>
            <a:endParaRPr lang="en-US" sz="4000" dirty="0">
              <a:latin typeface="Times New Roman" pitchFamily="18" charset="0"/>
              <a:cs typeface="Times New Roman" pitchFamily="18" charset="0"/>
            </a:endParaRPr>
          </a:p>
        </p:txBody>
      </p:sp>
      <p:sp>
        <p:nvSpPr>
          <p:cNvPr id="6" name="Content Placeholder 5"/>
          <p:cNvSpPr>
            <a:spLocks noGrp="1"/>
          </p:cNvSpPr>
          <p:nvPr>
            <p:ph idx="1"/>
          </p:nvPr>
        </p:nvSpPr>
        <p:spPr>
          <a:xfrm>
            <a:off x="2743200" y="1676400"/>
            <a:ext cx="6019800" cy="4617720"/>
          </a:xfrm>
        </p:spPr>
        <p:txBody>
          <a:bodyPr>
            <a:normAutofit lnSpcReduction="10000"/>
          </a:bodyPr>
          <a:lstStyle/>
          <a:p>
            <a:pPr marL="0" indent="0">
              <a:buNone/>
            </a:pPr>
            <a:r>
              <a:rPr lang="en-US" sz="2800" b="1" i="1" u="sng" dirty="0" smtClean="0">
                <a:solidFill>
                  <a:srgbClr val="FF0000"/>
                </a:solidFill>
                <a:latin typeface="Times New Roman" pitchFamily="18" charset="0"/>
                <a:cs typeface="Times New Roman" pitchFamily="18" charset="0"/>
              </a:rPr>
              <a:t>Mitigation </a:t>
            </a:r>
            <a:r>
              <a:rPr lang="en-US" sz="2800" b="1" i="1" u="sng" dirty="0">
                <a:solidFill>
                  <a:srgbClr val="FF0000"/>
                </a:solidFill>
                <a:latin typeface="Times New Roman" pitchFamily="18" charset="0"/>
                <a:cs typeface="Times New Roman" pitchFamily="18" charset="0"/>
              </a:rPr>
              <a:t>Requirements</a:t>
            </a:r>
            <a:endParaRPr lang="en-US" sz="28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Wellbore integrity isolates fracture fluids.</a:t>
            </a:r>
          </a:p>
          <a:p>
            <a:r>
              <a:rPr lang="en-US" dirty="0" smtClean="0">
                <a:latin typeface="Times New Roman" pitchFamily="18" charset="0"/>
                <a:cs typeface="Times New Roman" pitchFamily="18" charset="0"/>
              </a:rPr>
              <a:t>Fluid that is returned to the surface is adequately stored in lined pits or steel tanks until proper disposal.</a:t>
            </a:r>
          </a:p>
          <a:p>
            <a:r>
              <a:rPr lang="en-US" dirty="0" smtClean="0">
                <a:latin typeface="Times New Roman" pitchFamily="18" charset="0"/>
                <a:cs typeface="Times New Roman" pitchFamily="18" charset="0"/>
              </a:rPr>
              <a:t>Material handling on the surface is in accordance with requirements and long-standing industry practices.</a:t>
            </a:r>
          </a:p>
          <a:p>
            <a:r>
              <a:rPr lang="en-US" dirty="0" smtClean="0">
                <a:latin typeface="Times New Roman" pitchFamily="18" charset="0"/>
                <a:cs typeface="Times New Roman" pitchFamily="18" charset="0"/>
              </a:rPr>
              <a:t>All chemicals used have Material Safety Data Sheets (MSDS) available for review on well site.</a:t>
            </a:r>
          </a:p>
          <a:p>
            <a:endParaRPr lang="en-US" sz="1800" dirty="0">
              <a:latin typeface="Times New Roman" pitchFamily="18" charset="0"/>
              <a:cs typeface="Times New Roman" pitchFamily="18" charset="0"/>
            </a:endParaRPr>
          </a:p>
        </p:txBody>
      </p:sp>
      <p:pic>
        <p:nvPicPr>
          <p:cNvPr id="2051" name="Picture 3" descr="C:\Documents and Settings\bwhitema\Local Settings\Temporary Internet Files\Content.IE5\58S26IPU\MC900441750[1].png"/>
          <p:cNvPicPr>
            <a:picLocks noChangeAspect="1" noChangeArrowheads="1"/>
          </p:cNvPicPr>
          <p:nvPr/>
        </p:nvPicPr>
        <p:blipFill>
          <a:blip r:embed="rId3" cstate="print"/>
          <a:srcRect/>
          <a:stretch>
            <a:fillRect/>
          </a:stretch>
        </p:blipFill>
        <p:spPr bwMode="auto">
          <a:xfrm>
            <a:off x="152400" y="2133600"/>
            <a:ext cx="2743200" cy="27432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normAutofit/>
          </a:bodyPr>
          <a:lstStyle/>
          <a:p>
            <a:pPr algn="ctr"/>
            <a:r>
              <a:rPr lang="en-US" sz="4000" dirty="0" smtClean="0">
                <a:latin typeface="Times New Roman" pitchFamily="18" charset="0"/>
                <a:cs typeface="Times New Roman" pitchFamily="18" charset="0"/>
              </a:rPr>
              <a:t>What are the Water Volumes Used?</a:t>
            </a:r>
            <a:endParaRPr lang="en-US" sz="4000" dirty="0">
              <a:latin typeface="Times New Roman" pitchFamily="18" charset="0"/>
              <a:cs typeface="Times New Roman" pitchFamily="18" charset="0"/>
            </a:endParaRPr>
          </a:p>
        </p:txBody>
      </p:sp>
      <p:sp>
        <p:nvSpPr>
          <p:cNvPr id="6" name="Content Placeholder 5"/>
          <p:cNvSpPr>
            <a:spLocks noGrp="1"/>
          </p:cNvSpPr>
          <p:nvPr>
            <p:ph idx="1"/>
          </p:nvPr>
        </p:nvSpPr>
        <p:spPr>
          <a:xfrm>
            <a:off x="2895600" y="1447800"/>
            <a:ext cx="6019800" cy="4617720"/>
          </a:xfrm>
        </p:spPr>
        <p:txBody>
          <a:bodyPr>
            <a:normAutofit/>
          </a:bodyPr>
          <a:lstStyle/>
          <a:p>
            <a:pPr marL="0" indent="0">
              <a:buNone/>
            </a:pPr>
            <a:r>
              <a:rPr lang="en-US" sz="2000" dirty="0" smtClean="0">
                <a:latin typeface="Times New Roman" pitchFamily="18" charset="0"/>
                <a:cs typeface="Times New Roman" pitchFamily="18" charset="0"/>
              </a:rPr>
              <a:t>Typically, 150,000 – 400,000 gallons needed for fracture stimulation. 30-40% of this will return to surface</a:t>
            </a:r>
            <a:r>
              <a:rPr lang="en-US" sz="2800" dirty="0" smtClean="0">
                <a:latin typeface="Times New Roman" pitchFamily="18" charset="0"/>
                <a:cs typeface="Times New Roman" pitchFamily="18" charset="0"/>
              </a:rPr>
              <a:t>.</a:t>
            </a:r>
          </a:p>
          <a:p>
            <a:pPr marL="0" indent="0">
              <a:buNone/>
            </a:pPr>
            <a:r>
              <a:rPr lang="en-US" sz="2800" b="1" i="1" u="sng" dirty="0" smtClean="0">
                <a:solidFill>
                  <a:srgbClr val="FF0000"/>
                </a:solidFill>
                <a:latin typeface="Times New Roman" pitchFamily="18" charset="0"/>
                <a:cs typeface="Times New Roman" pitchFamily="18" charset="0"/>
              </a:rPr>
              <a:t>Mitigation Measures</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The amount of new water can be reduced when fracture fluids are recycled.</a:t>
            </a:r>
          </a:p>
          <a:p>
            <a:r>
              <a:rPr lang="en-US" sz="2800" dirty="0" smtClean="0">
                <a:latin typeface="Times New Roman" pitchFamily="18" charset="0"/>
                <a:cs typeface="Times New Roman" pitchFamily="18" charset="0"/>
              </a:rPr>
              <a:t>Other water use should be considered with respect to current water uses (i.e. agricultural, municipal, power generation, etc.).</a:t>
            </a:r>
          </a:p>
          <a:p>
            <a:pPr>
              <a:buNone/>
            </a:pPr>
            <a:endParaRPr lang="en-US" sz="2800" dirty="0" smtClean="0">
              <a:latin typeface="Times New Roman" pitchFamily="18" charset="0"/>
              <a:cs typeface="Times New Roman" pitchFamily="18" charset="0"/>
            </a:endParaRPr>
          </a:p>
          <a:p>
            <a:pPr>
              <a:buNone/>
            </a:pPr>
            <a:endParaRPr lang="en-US" sz="2800" dirty="0">
              <a:latin typeface="Times New Roman" pitchFamily="18" charset="0"/>
              <a:cs typeface="Times New Roman" pitchFamily="18" charset="0"/>
            </a:endParaRPr>
          </a:p>
        </p:txBody>
      </p:sp>
      <p:pic>
        <p:nvPicPr>
          <p:cNvPr id="1026" name="Picture 2" descr="C:\Users\jmenghin\AppData\Local\Microsoft\Windows\Temporary Internet Files\Content.IE5\EZ0QQN71\MC90028569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43" y="4267200"/>
            <a:ext cx="2511857" cy="210749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bwhitema\Local Settings\Temporary Internet Files\Content.IE5\4NJBRKW6\MC900441753[1].png"/>
          <p:cNvPicPr>
            <a:picLocks noChangeAspect="1" noChangeArrowheads="1"/>
          </p:cNvPicPr>
          <p:nvPr/>
        </p:nvPicPr>
        <p:blipFill>
          <a:blip r:embed="rId4" cstate="print"/>
          <a:srcRect/>
          <a:stretch>
            <a:fillRect/>
          </a:stretch>
        </p:blipFill>
        <p:spPr bwMode="auto">
          <a:xfrm>
            <a:off x="-152400" y="1676400"/>
            <a:ext cx="2743200" cy="27432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685800"/>
            <a:ext cx="8229600" cy="1143000"/>
          </a:xfrm>
        </p:spPr>
        <p:txBody>
          <a:bodyPr>
            <a:normAutofit fontScale="90000"/>
          </a:bodyPr>
          <a:lstStyle/>
          <a:p>
            <a:pPr algn="ctr"/>
            <a:r>
              <a:rPr lang="en-US" sz="4000" dirty="0" smtClean="0">
                <a:latin typeface="Times New Roman" pitchFamily="18" charset="0"/>
                <a:cs typeface="Times New Roman" pitchFamily="18" charset="0"/>
              </a:rPr>
              <a:t>What is Done with The Fluid that comes back to the Surface?</a:t>
            </a:r>
            <a:endParaRPr lang="en-US" sz="4000" dirty="0">
              <a:latin typeface="Times New Roman" pitchFamily="18" charset="0"/>
              <a:cs typeface="Times New Roman" pitchFamily="18" charset="0"/>
            </a:endParaRPr>
          </a:p>
        </p:txBody>
      </p:sp>
      <p:sp>
        <p:nvSpPr>
          <p:cNvPr id="6" name="Content Placeholder 5"/>
          <p:cNvSpPr>
            <a:spLocks noGrp="1"/>
          </p:cNvSpPr>
          <p:nvPr>
            <p:ph idx="1"/>
          </p:nvPr>
        </p:nvSpPr>
        <p:spPr>
          <a:xfrm>
            <a:off x="3048000" y="2057400"/>
            <a:ext cx="5867400" cy="4143955"/>
          </a:xfrm>
        </p:spPr>
        <p:txBody>
          <a:bodyPr>
            <a:normAutofit fontScale="92500"/>
          </a:bodyPr>
          <a:lstStyle/>
          <a:p>
            <a:pPr marL="0" lvl="0" indent="0">
              <a:buClr>
                <a:srgbClr val="0BD0D9"/>
              </a:buClr>
              <a:buNone/>
            </a:pPr>
            <a:r>
              <a:rPr lang="en-US" sz="2800" b="1" i="1" u="sng" dirty="0" smtClean="0">
                <a:solidFill>
                  <a:srgbClr val="FF0000"/>
                </a:solidFill>
                <a:latin typeface="Times New Roman" pitchFamily="18" charset="0"/>
                <a:cs typeface="Times New Roman" pitchFamily="18" charset="0"/>
              </a:rPr>
              <a:t>Mitigation Requirements </a:t>
            </a:r>
          </a:p>
          <a:p>
            <a:pPr marL="0" lvl="0" indent="0">
              <a:buClr>
                <a:srgbClr val="0BD0D9"/>
              </a:buClr>
              <a:buNone/>
            </a:pPr>
            <a:r>
              <a:rPr lang="en-US" sz="3200" b="1" i="1" u="sng" dirty="0" smtClean="0">
                <a:uFill>
                  <a:solidFill>
                    <a:schemeClr val="bg1"/>
                  </a:solidFill>
                </a:uFill>
                <a:latin typeface="Times New Roman" pitchFamily="18" charset="0"/>
                <a:cs typeface="Times New Roman" pitchFamily="18" charset="0"/>
              </a:rPr>
              <a:t>Disposal -</a:t>
            </a:r>
            <a:endParaRPr lang="en-US" sz="3200" i="1" dirty="0" smtClean="0">
              <a:uFill>
                <a:solidFill>
                  <a:schemeClr val="bg1"/>
                </a:solidFill>
              </a:uFill>
              <a:latin typeface="Times New Roman" pitchFamily="18" charset="0"/>
              <a:cs typeface="Times New Roman" pitchFamily="18" charset="0"/>
            </a:endParaRPr>
          </a:p>
          <a:p>
            <a:r>
              <a:rPr lang="en-US" sz="3600" dirty="0" smtClean="0">
                <a:latin typeface="Times New Roman" pitchFamily="18" charset="0"/>
                <a:cs typeface="Times New Roman" pitchFamily="18" charset="0"/>
              </a:rPr>
              <a:t>Treatment/Reuse.</a:t>
            </a:r>
          </a:p>
          <a:p>
            <a:r>
              <a:rPr lang="en-US" sz="3600" dirty="0" smtClean="0">
                <a:latin typeface="Times New Roman" pitchFamily="18" charset="0"/>
                <a:cs typeface="Times New Roman" pitchFamily="18" charset="0"/>
              </a:rPr>
              <a:t>Underground injection well.</a:t>
            </a:r>
          </a:p>
          <a:p>
            <a:r>
              <a:rPr lang="en-US" sz="3600" dirty="0" smtClean="0">
                <a:latin typeface="Times New Roman" pitchFamily="18" charset="0"/>
                <a:cs typeface="Times New Roman" pitchFamily="18" charset="0"/>
              </a:rPr>
              <a:t>Commercial disposal facilities.</a:t>
            </a:r>
          </a:p>
          <a:p>
            <a:r>
              <a:rPr lang="en-US" sz="3600" dirty="0" smtClean="0">
                <a:latin typeface="Times New Roman" pitchFamily="18" charset="0"/>
                <a:cs typeface="Times New Roman" pitchFamily="18" charset="0"/>
              </a:rPr>
              <a:t>Surface evaporation pits or ponds.</a:t>
            </a:r>
          </a:p>
          <a:p>
            <a:pPr>
              <a:buNone/>
            </a:pPr>
            <a:endParaRPr lang="en-US" sz="2800" dirty="0" smtClean="0">
              <a:latin typeface="Times New Roman" pitchFamily="18" charset="0"/>
              <a:cs typeface="Times New Roman" pitchFamily="18" charset="0"/>
            </a:endParaRPr>
          </a:p>
          <a:p>
            <a:pPr>
              <a:buNone/>
            </a:pPr>
            <a:endParaRPr lang="en-US" sz="2800" dirty="0">
              <a:latin typeface="Times New Roman" pitchFamily="18" charset="0"/>
              <a:cs typeface="Times New Roman" pitchFamily="18" charset="0"/>
            </a:endParaRPr>
          </a:p>
        </p:txBody>
      </p:sp>
      <p:pic>
        <p:nvPicPr>
          <p:cNvPr id="4098" name="Picture 2" descr="C:\Documents and Settings\bwhitema\Local Settings\Temporary Internet Files\Content.IE5\AZ8PIKL1\MC900149913[1].wmf"/>
          <p:cNvPicPr>
            <a:picLocks noChangeAspect="1" noChangeArrowheads="1"/>
          </p:cNvPicPr>
          <p:nvPr/>
        </p:nvPicPr>
        <p:blipFill>
          <a:blip r:embed="rId3" cstate="print"/>
          <a:srcRect/>
          <a:stretch>
            <a:fillRect/>
          </a:stretch>
        </p:blipFill>
        <p:spPr bwMode="auto">
          <a:xfrm>
            <a:off x="0" y="2514600"/>
            <a:ext cx="2787899" cy="304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272" y="1914704"/>
            <a:ext cx="8534400" cy="4031873"/>
          </a:xfrm>
          <a:prstGeom prst="rect">
            <a:avLst/>
          </a:prstGeom>
          <a:noFill/>
        </p:spPr>
        <p:txBody>
          <a:bodyPr wrap="square" rtlCol="0">
            <a:spAutoFit/>
          </a:bodyPr>
          <a:lstStyle/>
          <a:p>
            <a:r>
              <a:rPr lang="en-US" sz="2800" b="1" dirty="0" smtClean="0">
                <a:solidFill>
                  <a:schemeClr val="accent1"/>
                </a:solidFill>
              </a:rPr>
              <a:t>Proposed Federal Regulations to Address      Hydraulic Fracturing</a:t>
            </a:r>
          </a:p>
          <a:p>
            <a:endParaRPr lang="en-US" sz="1200" b="1" dirty="0" smtClean="0">
              <a:solidFill>
                <a:schemeClr val="accent1"/>
              </a:solidFill>
            </a:endParaRPr>
          </a:p>
          <a:p>
            <a:pPr marL="571500" lvl="1" indent="-342900">
              <a:buFont typeface="Arial" panose="020B0604020202020204" pitchFamily="34" charset="0"/>
              <a:buChar char="•"/>
            </a:pPr>
            <a:r>
              <a:rPr lang="en-US" sz="2000" b="1" dirty="0" smtClean="0"/>
              <a:t>On May 11, 2012 the Bureau of Land Management (BLM) published in the Federal Register a proposed rule entitled Oil and Gas, Well Stimulation, Including Hydraulic Fracturing, on Federal and Indian Lands.</a:t>
            </a:r>
          </a:p>
          <a:p>
            <a:pPr marL="628650" lvl="1" indent="-400050">
              <a:buAutoNum type="arabicPeriod"/>
            </a:pPr>
            <a:endParaRPr lang="en-US" sz="2000" b="1" dirty="0" smtClean="0"/>
          </a:p>
          <a:p>
            <a:pPr marL="571500" lvl="1" indent="-342900">
              <a:buFont typeface="Arial" panose="020B0604020202020204" pitchFamily="34" charset="0"/>
              <a:buChar char="•"/>
            </a:pPr>
            <a:r>
              <a:rPr lang="en-US" sz="2000" b="1" dirty="0" smtClean="0"/>
              <a:t>On May 16, 2013, the U.S. Interior Department’s Bureau of Land Management (BLM) issued a draft proposal for regulating hydraulic fracturing activities on Federal and Indian Lands.</a:t>
            </a:r>
          </a:p>
          <a:p>
            <a:pPr marL="514350" indent="-514350">
              <a:buFont typeface="Arial" panose="020B0604020202020204" pitchFamily="34" charset="0"/>
              <a:buAutoNum type="arabicPeriod"/>
            </a:pPr>
            <a:endParaRPr lang="en-US" sz="2800" dirty="0" smtClean="0">
              <a:solidFill>
                <a:prstClr val="white"/>
              </a:solidFill>
            </a:endParaRPr>
          </a:p>
        </p:txBody>
      </p:sp>
      <p:sp>
        <p:nvSpPr>
          <p:cNvPr id="3" name="TextBox 2"/>
          <p:cNvSpPr txBox="1"/>
          <p:nvPr/>
        </p:nvSpPr>
        <p:spPr>
          <a:xfrm>
            <a:off x="1981200" y="898386"/>
            <a:ext cx="5337936" cy="707886"/>
          </a:xfrm>
          <a:prstGeom prst="rect">
            <a:avLst/>
          </a:prstGeom>
          <a:noFill/>
        </p:spPr>
        <p:txBody>
          <a:bodyPr wrap="none" rtlCol="0">
            <a:spAutoFit/>
          </a:bodyPr>
          <a:lstStyle/>
          <a:p>
            <a:pPr algn="ctr"/>
            <a:r>
              <a:rPr lang="en-US" sz="4000" dirty="0" smtClean="0"/>
              <a:t>What is The Next Step?</a:t>
            </a:r>
            <a:endParaRPr lang="en-US" sz="4000" dirty="0"/>
          </a:p>
        </p:txBody>
      </p:sp>
    </p:spTree>
    <p:extLst>
      <p:ext uri="{BB962C8B-B14F-4D97-AF65-F5344CB8AC3E}">
        <p14:creationId xmlns:p14="http://schemas.microsoft.com/office/powerpoint/2010/main" val="3489249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272" y="1644908"/>
            <a:ext cx="8534400" cy="4832092"/>
          </a:xfrm>
          <a:prstGeom prst="rect">
            <a:avLst/>
          </a:prstGeom>
          <a:noFill/>
        </p:spPr>
        <p:txBody>
          <a:bodyPr wrap="square" rtlCol="0">
            <a:spAutoFit/>
          </a:bodyPr>
          <a:lstStyle/>
          <a:p>
            <a:r>
              <a:rPr lang="en-US" sz="2800" b="1" dirty="0" smtClean="0">
                <a:solidFill>
                  <a:schemeClr val="accent1"/>
                </a:solidFill>
              </a:rPr>
              <a:t>State </a:t>
            </a:r>
            <a:r>
              <a:rPr lang="en-US" sz="2800" b="1" dirty="0">
                <a:solidFill>
                  <a:schemeClr val="accent1"/>
                </a:solidFill>
              </a:rPr>
              <a:t>of </a:t>
            </a:r>
            <a:r>
              <a:rPr lang="en-US" sz="2800" b="1" dirty="0" smtClean="0">
                <a:solidFill>
                  <a:schemeClr val="accent1"/>
                </a:solidFill>
              </a:rPr>
              <a:t>Nevada, Nevada Division of Minerals</a:t>
            </a:r>
          </a:p>
          <a:p>
            <a:endParaRPr lang="en-US" sz="1200" b="1" dirty="0" smtClean="0">
              <a:solidFill>
                <a:schemeClr val="accent1"/>
              </a:solidFill>
            </a:endParaRPr>
          </a:p>
          <a:p>
            <a:pPr lvl="1"/>
            <a:r>
              <a:rPr lang="en-US" sz="2000" b="1" dirty="0" smtClean="0"/>
              <a:t>In the 2013 Legislative session, SB390 required the Division of Minerals and the Division of Environmental Protection to jointly develop a hydraulic fracturing program to</a:t>
            </a:r>
            <a:r>
              <a:rPr lang="en-US" sz="2000" b="1" dirty="0"/>
              <a:t>:</a:t>
            </a:r>
            <a:endParaRPr lang="en-US" sz="2000" b="1" dirty="0" smtClean="0"/>
          </a:p>
          <a:p>
            <a:pPr lvl="1"/>
            <a:endParaRPr lang="en-US" sz="2000" b="1" dirty="0" smtClean="0"/>
          </a:p>
          <a:p>
            <a:pPr marL="742950" lvl="2" indent="-342900">
              <a:buFont typeface="Arial" panose="020B0604020202020204" pitchFamily="34" charset="0"/>
              <a:buChar char="•"/>
            </a:pPr>
            <a:r>
              <a:rPr lang="en-US" sz="2000" b="1" dirty="0" smtClean="0"/>
              <a:t>Assess the effects of hydraulic fracturing on the waters of the state of Nevada.</a:t>
            </a:r>
          </a:p>
          <a:p>
            <a:pPr marL="400050" lvl="2"/>
            <a:endParaRPr lang="en-US" sz="2000" b="1" dirty="0" smtClean="0"/>
          </a:p>
          <a:p>
            <a:pPr marL="742950" lvl="2" indent="-342900">
              <a:buFont typeface="Arial" panose="020B0604020202020204" pitchFamily="34" charset="0"/>
              <a:buChar char="•"/>
            </a:pPr>
            <a:r>
              <a:rPr lang="en-US" sz="2000" b="1" dirty="0" smtClean="0"/>
              <a:t>Requires a person who engages in hydraulic fracturing to disclose each chemical used. (FracFocus.org)</a:t>
            </a:r>
            <a:endParaRPr lang="en-US" sz="2000" b="1" dirty="0"/>
          </a:p>
          <a:p>
            <a:pPr marL="742950" lvl="2" indent="-342900">
              <a:buFont typeface="Arial" panose="020B0604020202020204" pitchFamily="34" charset="0"/>
              <a:buChar char="•"/>
            </a:pPr>
            <a:endParaRPr lang="en-US" sz="2000" b="1" dirty="0" smtClean="0"/>
          </a:p>
          <a:p>
            <a:pPr marL="742950" lvl="2" indent="-342900">
              <a:buFont typeface="Arial" panose="020B0604020202020204" pitchFamily="34" charset="0"/>
              <a:buChar char="•"/>
            </a:pPr>
            <a:r>
              <a:rPr lang="en-US" sz="2000" b="1" dirty="0" smtClean="0"/>
              <a:t>Provide for notice to members of the general public concerning activities relating to hydraulic fracturing in the state. </a:t>
            </a:r>
            <a:endParaRPr lang="en-US" sz="2000" b="1" dirty="0"/>
          </a:p>
          <a:p>
            <a:pPr marL="514350" indent="-514350">
              <a:buFont typeface="Arial" panose="020B0604020202020204" pitchFamily="34" charset="0"/>
              <a:buAutoNum type="arabicPeriod"/>
            </a:pPr>
            <a:endParaRPr lang="en-US" sz="2800" dirty="0" smtClean="0">
              <a:solidFill>
                <a:prstClr val="white"/>
              </a:solidFill>
            </a:endParaRPr>
          </a:p>
        </p:txBody>
      </p:sp>
      <p:sp>
        <p:nvSpPr>
          <p:cNvPr id="3" name="TextBox 2"/>
          <p:cNvSpPr txBox="1"/>
          <p:nvPr/>
        </p:nvSpPr>
        <p:spPr>
          <a:xfrm>
            <a:off x="2057400" y="838200"/>
            <a:ext cx="5334000" cy="707886"/>
          </a:xfrm>
          <a:prstGeom prst="rect">
            <a:avLst/>
          </a:prstGeom>
          <a:noFill/>
        </p:spPr>
        <p:txBody>
          <a:bodyPr wrap="square" rtlCol="0">
            <a:spAutoFit/>
          </a:bodyPr>
          <a:lstStyle/>
          <a:p>
            <a:pPr algn="ctr"/>
            <a:r>
              <a:rPr lang="en-US" sz="4000" dirty="0" smtClean="0"/>
              <a:t>What is The Next Step?</a:t>
            </a:r>
            <a:endParaRPr lang="en-US" sz="4000" dirty="0"/>
          </a:p>
        </p:txBody>
      </p:sp>
    </p:spTree>
    <p:extLst>
      <p:ext uri="{BB962C8B-B14F-4D97-AF65-F5344CB8AC3E}">
        <p14:creationId xmlns:p14="http://schemas.microsoft.com/office/powerpoint/2010/main" val="3713480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457200"/>
            <a:ext cx="8610600" cy="5355312"/>
          </a:xfrm>
          <a:prstGeom prst="rect">
            <a:avLst/>
          </a:prstGeom>
        </p:spPr>
        <p:txBody>
          <a:bodyPr wrap="square">
            <a:spAutoFit/>
          </a:bodyPr>
          <a:lstStyle/>
          <a:p>
            <a:pPr algn="ctr"/>
            <a:r>
              <a:rPr lang="en-US" sz="3600" dirty="0" smtClean="0">
                <a:solidFill>
                  <a:schemeClr val="accent2">
                    <a:lumMod val="75000"/>
                  </a:schemeClr>
                </a:solidFill>
                <a:latin typeface="Times New Roman" pitchFamily="18" charset="0"/>
                <a:cs typeface="Times New Roman" pitchFamily="18" charset="0"/>
              </a:rPr>
              <a:t>Summary</a:t>
            </a:r>
          </a:p>
          <a:p>
            <a:pPr marL="342900" indent="-342900">
              <a:buFont typeface="Arial" panose="020B0604020202020204" pitchFamily="34" charset="0"/>
              <a:buChar char="•"/>
            </a:pPr>
            <a:r>
              <a:rPr lang="en-US" dirty="0" smtClean="0">
                <a:latin typeface="Times New Roman" pitchFamily="18" charset="0"/>
                <a:cs typeface="Times New Roman" pitchFamily="18" charset="0"/>
              </a:rPr>
              <a:t>The Federal Bureau of Land Management in concert with State of Nevada place </a:t>
            </a:r>
            <a:r>
              <a:rPr lang="en-US" dirty="0" smtClean="0">
                <a:latin typeface="Times New Roman" pitchFamily="18" charset="0"/>
                <a:cs typeface="Times New Roman" pitchFamily="18" charset="0"/>
              </a:rPr>
              <a:t>great emphasis on protecting groundwater. </a:t>
            </a:r>
            <a:endParaRPr lang="en-US" dirty="0" smtClean="0">
              <a:latin typeface="Times New Roman" pitchFamily="18" charset="0"/>
              <a:cs typeface="Times New Roman" pitchFamily="18" charset="0"/>
            </a:endParaRPr>
          </a:p>
          <a:p>
            <a:pPr marL="342900" indent="-342900">
              <a:buFont typeface="Arial" panose="020B0604020202020204" pitchFamily="34" charset="0"/>
              <a:buChar char="•"/>
            </a:pPr>
            <a:endParaRPr lang="en-US" dirty="0" smtClean="0">
              <a:latin typeface="Times New Roman" pitchFamily="18" charset="0"/>
              <a:cs typeface="Times New Roman" pitchFamily="18" charset="0"/>
            </a:endParaRPr>
          </a:p>
          <a:p>
            <a:pPr marL="342900" indent="-342900">
              <a:buFont typeface="Arial" panose="020B0604020202020204" pitchFamily="34" charset="0"/>
              <a:buChar char="•"/>
            </a:pPr>
            <a:r>
              <a:rPr lang="en-US" dirty="0" smtClean="0">
                <a:latin typeface="Times New Roman" pitchFamily="18" charset="0"/>
                <a:cs typeface="Times New Roman" pitchFamily="18" charset="0"/>
              </a:rPr>
              <a:t>Current </a:t>
            </a:r>
            <a:r>
              <a:rPr lang="en-US" dirty="0" smtClean="0">
                <a:latin typeface="Times New Roman" pitchFamily="18" charset="0"/>
                <a:cs typeface="Times New Roman" pitchFamily="18" charset="0"/>
              </a:rPr>
              <a:t>well construction requirements consist of installing </a:t>
            </a:r>
            <a:r>
              <a:rPr lang="en-US" b="1" dirty="0" smtClean="0">
                <a:latin typeface="Times New Roman" pitchFamily="18" charset="0"/>
                <a:cs typeface="Times New Roman" pitchFamily="18" charset="0"/>
              </a:rPr>
              <a:t>multiple layers of protective steel casing surrounded by cement</a:t>
            </a:r>
            <a:r>
              <a:rPr lang="en-US" dirty="0" smtClean="0">
                <a:latin typeface="Times New Roman" pitchFamily="18" charset="0"/>
                <a:cs typeface="Times New Roman" pitchFamily="18" charset="0"/>
              </a:rPr>
              <a:t>. These elements are specifically designed and installed to </a:t>
            </a:r>
            <a:r>
              <a:rPr lang="en-US" b="1" dirty="0" smtClean="0">
                <a:latin typeface="Times New Roman" pitchFamily="18" charset="0"/>
                <a:cs typeface="Times New Roman" pitchFamily="18" charset="0"/>
              </a:rPr>
              <a:t>protect freshwater aquifers</a:t>
            </a:r>
            <a:r>
              <a:rPr lang="en-US" dirty="0" smtClean="0">
                <a:latin typeface="Times New Roman" pitchFamily="18" charset="0"/>
                <a:cs typeface="Times New Roman" pitchFamily="18" charset="0"/>
              </a:rPr>
              <a:t>.</a:t>
            </a:r>
          </a:p>
          <a:p>
            <a:pPr marL="342900" indent="-342900">
              <a:buFont typeface="Arial" panose="020B0604020202020204" pitchFamily="34" charset="0"/>
              <a:buChar char="•"/>
            </a:pPr>
            <a:endParaRPr lang="en-US" dirty="0">
              <a:latin typeface="Times New Roman" pitchFamily="18" charset="0"/>
              <a:cs typeface="Times New Roman" pitchFamily="18" charset="0"/>
            </a:endParaRPr>
          </a:p>
          <a:p>
            <a:pPr marL="342900" indent="-342900">
              <a:buFont typeface="Arial" panose="020B0604020202020204" pitchFamily="34" charset="0"/>
              <a:buChar char="•"/>
            </a:pPr>
            <a:r>
              <a:rPr lang="en-US" dirty="0" smtClean="0">
                <a:latin typeface="Times New Roman" pitchFamily="18" charset="0"/>
                <a:cs typeface="Times New Roman" pitchFamily="18" charset="0"/>
              </a:rPr>
              <a:t>The </a:t>
            </a:r>
            <a:r>
              <a:rPr lang="en-US" dirty="0" smtClean="0">
                <a:latin typeface="Times New Roman" pitchFamily="18" charset="0"/>
                <a:cs typeface="Times New Roman" pitchFamily="18" charset="0"/>
              </a:rPr>
              <a:t>measures required by both State and Federal regulatory agencies in the exploration and production of deep shale </a:t>
            </a:r>
            <a:r>
              <a:rPr lang="en-US" dirty="0" smtClean="0">
                <a:latin typeface="Times New Roman" pitchFamily="18" charset="0"/>
                <a:cs typeface="Times New Roman" pitchFamily="18" charset="0"/>
              </a:rPr>
              <a:t>formations </a:t>
            </a:r>
            <a:r>
              <a:rPr lang="en-US" dirty="0" smtClean="0">
                <a:latin typeface="Times New Roman" pitchFamily="18" charset="0"/>
                <a:cs typeface="Times New Roman" pitchFamily="18" charset="0"/>
              </a:rPr>
              <a:t>have been very effective in protecting drinking water aquifers from contamination attributable to hydraulic fracturing, or fracing. </a:t>
            </a:r>
            <a:endParaRPr lang="en-US" dirty="0" smtClean="0">
              <a:latin typeface="Times New Roman" pitchFamily="18" charset="0"/>
              <a:cs typeface="Times New Roman" pitchFamily="18" charset="0"/>
            </a:endParaRPr>
          </a:p>
          <a:p>
            <a:pPr marL="342900" indent="-342900">
              <a:buFont typeface="Arial" panose="020B0604020202020204" pitchFamily="34" charset="0"/>
              <a:buChar char="•"/>
            </a:pPr>
            <a:endParaRPr lang="en-US" dirty="0" smtClean="0">
              <a:latin typeface="Times New Roman" pitchFamily="18" charset="0"/>
              <a:cs typeface="Times New Roman" pitchFamily="18" charset="0"/>
            </a:endParaRPr>
          </a:p>
          <a:p>
            <a:pPr marL="342900" indent="-342900">
              <a:buFont typeface="Arial" panose="020B0604020202020204" pitchFamily="34" charset="0"/>
              <a:buChar char="•"/>
            </a:pPr>
            <a:r>
              <a:rPr lang="en-US" dirty="0" smtClean="0">
                <a:latin typeface="Times New Roman" pitchFamily="18" charset="0"/>
                <a:cs typeface="Times New Roman" pitchFamily="18" charset="0"/>
              </a:rPr>
              <a:t>Based </a:t>
            </a:r>
            <a:r>
              <a:rPr lang="en-US" dirty="0" smtClean="0">
                <a:latin typeface="Times New Roman" pitchFamily="18" charset="0"/>
                <a:cs typeface="Times New Roman" pitchFamily="18" charset="0"/>
              </a:rPr>
              <a:t>on </a:t>
            </a:r>
            <a:r>
              <a:rPr lang="en-US" dirty="0" smtClean="0">
                <a:latin typeface="Times New Roman" pitchFamily="18" charset="0"/>
                <a:cs typeface="Times New Roman" pitchFamily="18" charset="0"/>
              </a:rPr>
              <a:t>scientific available data of state and </a:t>
            </a:r>
            <a:r>
              <a:rPr lang="en-US" dirty="0" smtClean="0">
                <a:latin typeface="Times New Roman" pitchFamily="18" charset="0"/>
                <a:cs typeface="Times New Roman" pitchFamily="18" charset="0"/>
              </a:rPr>
              <a:t>Federal </a:t>
            </a:r>
            <a:r>
              <a:rPr lang="en-US" dirty="0">
                <a:solidFill>
                  <a:prstClr val="black"/>
                </a:solidFill>
                <a:latin typeface="Times New Roman" pitchFamily="18" charset="0"/>
                <a:cs typeface="Times New Roman" pitchFamily="18" charset="0"/>
              </a:rPr>
              <a:t>agencies</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there is not a documented case of drinking water contamination related to hydraulic fracturing</a:t>
            </a:r>
            <a:r>
              <a:rPr lang="en-US" b="1" dirty="0" smtClean="0">
                <a:latin typeface="Times New Roman" pitchFamily="18" charset="0"/>
                <a:cs typeface="Times New Roman" pitchFamily="18" charset="0"/>
              </a:rPr>
              <a:t>.</a:t>
            </a:r>
          </a:p>
          <a:p>
            <a:pPr marL="342900" indent="-342900">
              <a:buFont typeface="Arial" panose="020B0604020202020204" pitchFamily="34" charset="0"/>
              <a:buChar char="•"/>
            </a:pPr>
            <a:endParaRPr lang="en-US" b="1" dirty="0" smtClean="0">
              <a:latin typeface="Times New Roman" pitchFamily="18" charset="0"/>
              <a:cs typeface="Times New Roman" pitchFamily="18" charset="0"/>
            </a:endParaRPr>
          </a:p>
          <a:p>
            <a:pPr marL="285750" indent="-285750">
              <a:buFont typeface="Arial" panose="020B0604020202020204" pitchFamily="34" charset="0"/>
              <a:buChar char="•"/>
            </a:pPr>
            <a:r>
              <a:rPr lang="en-US" dirty="0" smtClean="0">
                <a:latin typeface="Times New Roman" pitchFamily="18" charset="0"/>
                <a:cs typeface="Times New Roman" pitchFamily="18" charset="0"/>
              </a:rPr>
              <a:t>Furthermore</a:t>
            </a:r>
            <a:r>
              <a:rPr lang="en-US" dirty="0" smtClean="0">
                <a:latin typeface="Times New Roman" pitchFamily="18" charset="0"/>
                <a:cs typeface="Times New Roman" pitchFamily="18" charset="0"/>
              </a:rPr>
              <a:t>, the Ground Water Protection Council (GWPC) issued a report in April of 2009 stating that the potential for fracing deep shale </a:t>
            </a:r>
            <a:r>
              <a:rPr lang="en-US" dirty="0" smtClean="0">
                <a:latin typeface="Times New Roman" pitchFamily="18" charset="0"/>
                <a:cs typeface="Times New Roman" pitchFamily="18" charset="0"/>
              </a:rPr>
              <a:t>wells </a:t>
            </a:r>
            <a:r>
              <a:rPr lang="en-US" dirty="0" smtClean="0">
                <a:latin typeface="Times New Roman" pitchFamily="18" charset="0"/>
                <a:cs typeface="Times New Roman" pitchFamily="18" charset="0"/>
              </a:rPr>
              <a:t>to impact groundwater is extremely remote, </a:t>
            </a:r>
            <a:r>
              <a:rPr lang="en-US" b="1" dirty="0" smtClean="0">
                <a:latin typeface="Times New Roman" pitchFamily="18" charset="0"/>
                <a:cs typeface="Times New Roman" pitchFamily="18" charset="0"/>
              </a:rPr>
              <a:t>as low as one in 200 million.</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latin typeface="Times New Roman" pitchFamily="18" charset="0"/>
                <a:cs typeface="Times New Roman" pitchFamily="18" charset="0"/>
              </a:rPr>
              <a:t>Agenda</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4389120"/>
          </a:xfrm>
        </p:spPr>
        <p:txBody>
          <a:bodyPr>
            <a:normAutofit/>
          </a:bodyPr>
          <a:lstStyle/>
          <a:p>
            <a:r>
              <a:rPr lang="en-US" sz="4000" dirty="0" smtClean="0">
                <a:latin typeface="Times New Roman" pitchFamily="18" charset="0"/>
                <a:cs typeface="Times New Roman" pitchFamily="18" charset="0"/>
              </a:rPr>
              <a:t>Intro to Hydraulic Fracturing</a:t>
            </a:r>
          </a:p>
          <a:p>
            <a:r>
              <a:rPr lang="en-US" sz="4000" dirty="0" smtClean="0">
                <a:latin typeface="Times New Roman" pitchFamily="18" charset="0"/>
                <a:cs typeface="Times New Roman" pitchFamily="18" charset="0"/>
              </a:rPr>
              <a:t>Basic Wellbore Construction</a:t>
            </a:r>
          </a:p>
          <a:p>
            <a:r>
              <a:rPr lang="en-US" sz="4000" dirty="0" smtClean="0">
                <a:latin typeface="Times New Roman" pitchFamily="18" charset="0"/>
                <a:cs typeface="Times New Roman" pitchFamily="18" charset="0"/>
              </a:rPr>
              <a:t>‘Fracing” Process</a:t>
            </a:r>
          </a:p>
          <a:p>
            <a:r>
              <a:rPr lang="en-US" sz="4000" dirty="0" smtClean="0">
                <a:latin typeface="Times New Roman" pitchFamily="18" charset="0"/>
                <a:cs typeface="Times New Roman" pitchFamily="18" charset="0"/>
              </a:rPr>
              <a:t>Public Concerns</a:t>
            </a:r>
          </a:p>
          <a:p>
            <a:r>
              <a:rPr lang="en-US" sz="4000" dirty="0" smtClean="0">
                <a:latin typeface="Times New Roman" pitchFamily="18" charset="0"/>
                <a:cs typeface="Times New Roman" pitchFamily="18" charset="0"/>
              </a:rPr>
              <a:t>Federal &amp; State Regulations </a:t>
            </a:r>
          </a:p>
          <a:p>
            <a:r>
              <a:rPr lang="en-US" sz="4000" dirty="0" smtClean="0">
                <a:latin typeface="Times New Roman" pitchFamily="18" charset="0"/>
                <a:cs typeface="Times New Roman" pitchFamily="18" charset="0"/>
              </a:rPr>
              <a:t>Summary</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rizontal_Example"/>
          <p:cNvPicPr>
            <a:picLocks noChangeAspect="1" noChangeArrowheads="1"/>
          </p:cNvPicPr>
          <p:nvPr/>
        </p:nvPicPr>
        <p:blipFill>
          <a:blip r:embed="rId3" cstate="print"/>
          <a:srcRect/>
          <a:stretch>
            <a:fillRect/>
          </a:stretch>
        </p:blipFill>
        <p:spPr bwMode="auto">
          <a:xfrm>
            <a:off x="1219200" y="1600200"/>
            <a:ext cx="6873079" cy="4486006"/>
          </a:xfrm>
          <a:prstGeom prst="rect">
            <a:avLst/>
          </a:prstGeom>
          <a:noFill/>
        </p:spPr>
      </p:pic>
      <p:sp>
        <p:nvSpPr>
          <p:cNvPr id="3" name="Rectangle 2"/>
          <p:cNvSpPr/>
          <p:nvPr/>
        </p:nvSpPr>
        <p:spPr>
          <a:xfrm>
            <a:off x="3200400" y="762000"/>
            <a:ext cx="2667000" cy="769441"/>
          </a:xfrm>
          <a:prstGeom prst="rect">
            <a:avLst/>
          </a:prstGeom>
        </p:spPr>
        <p:txBody>
          <a:bodyPr wrap="square">
            <a:spAutoFit/>
          </a:bodyPr>
          <a:lstStyle/>
          <a:p>
            <a:pPr algn="ctr"/>
            <a:r>
              <a:rPr lang="en-US" sz="4400" dirty="0" smtClean="0">
                <a:solidFill>
                  <a:schemeClr val="accent2">
                    <a:lumMod val="75000"/>
                  </a:schemeClr>
                </a:solidFill>
                <a:latin typeface="Times New Roman" pitchFamily="18" charset="0"/>
                <a:cs typeface="Times New Roman" pitchFamily="18" charset="0"/>
              </a:rPr>
              <a:t>Questions?</a:t>
            </a:r>
            <a:endParaRPr lang="en-US" sz="4400"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85544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half" idx="1"/>
          </p:nvPr>
        </p:nvSpPr>
        <p:spPr/>
        <p:txBody>
          <a:bodyPr/>
          <a:lstStyle/>
          <a:p>
            <a:endParaRPr lang="en-US" dirty="0"/>
          </a:p>
        </p:txBody>
      </p:sp>
      <p:pic>
        <p:nvPicPr>
          <p:cNvPr id="5" name="Picture 2" descr="http://www.eia.doe.gov/oil_gas/rpd/northamer_gas.jpg"/>
          <p:cNvPicPr>
            <a:picLocks noChangeAspect="1" noChangeArrowheads="1"/>
          </p:cNvPicPr>
          <p:nvPr/>
        </p:nvPicPr>
        <p:blipFill>
          <a:blip r:embed="rId3" cstate="print"/>
          <a:srcRect/>
          <a:stretch>
            <a:fillRect/>
          </a:stretch>
        </p:blipFill>
        <p:spPr bwMode="auto">
          <a:xfrm>
            <a:off x="4233" y="0"/>
            <a:ext cx="9144000" cy="6858000"/>
          </a:xfrm>
          <a:prstGeom prst="rect">
            <a:avLst/>
          </a:prstGeom>
          <a:noFill/>
          <a:ln w="3175" cmpd="sng">
            <a:solidFill>
              <a:schemeClr val="tx1"/>
            </a:solidFill>
          </a:ln>
        </p:spPr>
      </p:pic>
      <p:pic>
        <p:nvPicPr>
          <p:cNvPr id="1026" name="Picture 2" descr="C:\Users\jmenghin\AppData\Local\Microsoft\Windows\Temporary Internet Files\Content.IE5\H1SLS48I\MC900230281[1].wmf"/>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3840" y="3614737"/>
            <a:ext cx="104384" cy="107348"/>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0"/>
          <p:cNvSpPr/>
          <p:nvPr/>
        </p:nvSpPr>
        <p:spPr>
          <a:xfrm>
            <a:off x="1905000" y="3003726"/>
            <a:ext cx="533400" cy="788385"/>
          </a:xfrm>
          <a:custGeom>
            <a:avLst/>
            <a:gdLst>
              <a:gd name="connsiteX0" fmla="*/ 97631 w 654844"/>
              <a:gd name="connsiteY0" fmla="*/ 0 h 990600"/>
              <a:gd name="connsiteX1" fmla="*/ 654844 w 654844"/>
              <a:gd name="connsiteY1" fmla="*/ 138112 h 990600"/>
              <a:gd name="connsiteX2" fmla="*/ 502444 w 654844"/>
              <a:gd name="connsiteY2" fmla="*/ 842962 h 990600"/>
              <a:gd name="connsiteX3" fmla="*/ 502444 w 654844"/>
              <a:gd name="connsiteY3" fmla="*/ 842962 h 990600"/>
              <a:gd name="connsiteX4" fmla="*/ 459581 w 654844"/>
              <a:gd name="connsiteY4" fmla="*/ 833437 h 990600"/>
              <a:gd name="connsiteX5" fmla="*/ 450056 w 654844"/>
              <a:gd name="connsiteY5" fmla="*/ 826293 h 990600"/>
              <a:gd name="connsiteX6" fmla="*/ 419100 w 654844"/>
              <a:gd name="connsiteY6" fmla="*/ 857250 h 990600"/>
              <a:gd name="connsiteX7" fmla="*/ 409575 w 654844"/>
              <a:gd name="connsiteY7" fmla="*/ 990600 h 990600"/>
              <a:gd name="connsiteX8" fmla="*/ 0 w 654844"/>
              <a:gd name="connsiteY8" fmla="*/ 366712 h 990600"/>
              <a:gd name="connsiteX9" fmla="*/ 97631 w 654844"/>
              <a:gd name="connsiteY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844" h="990600">
                <a:moveTo>
                  <a:pt x="97631" y="0"/>
                </a:moveTo>
                <a:lnTo>
                  <a:pt x="654844" y="138112"/>
                </a:lnTo>
                <a:lnTo>
                  <a:pt x="502444" y="842962"/>
                </a:lnTo>
                <a:lnTo>
                  <a:pt x="502444" y="842962"/>
                </a:lnTo>
                <a:lnTo>
                  <a:pt x="459581" y="833437"/>
                </a:lnTo>
                <a:lnTo>
                  <a:pt x="450056" y="826293"/>
                </a:lnTo>
                <a:lnTo>
                  <a:pt x="419100" y="857250"/>
                </a:lnTo>
                <a:lnTo>
                  <a:pt x="409575" y="990600"/>
                </a:lnTo>
                <a:lnTo>
                  <a:pt x="0" y="366712"/>
                </a:lnTo>
                <a:lnTo>
                  <a:pt x="97631"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720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838200"/>
            <a:ext cx="8077200" cy="646331"/>
          </a:xfrm>
          <a:prstGeom prst="rect">
            <a:avLst/>
          </a:prstGeom>
        </p:spPr>
        <p:txBody>
          <a:bodyPr wrap="square">
            <a:spAutoFit/>
          </a:bodyPr>
          <a:lstStyle/>
          <a:p>
            <a:pPr algn="ctr"/>
            <a:r>
              <a:rPr lang="en-US" sz="3600" b="1" i="1" u="sng" dirty="0" smtClean="0"/>
              <a:t>Unconventional Oil </a:t>
            </a:r>
            <a:r>
              <a:rPr lang="en-US" sz="3600" b="1" i="1" u="sng" dirty="0"/>
              <a:t>and </a:t>
            </a:r>
            <a:r>
              <a:rPr lang="en-US" sz="3600" b="1" i="1" u="sng" dirty="0" smtClean="0"/>
              <a:t>Gas “Plays”</a:t>
            </a:r>
            <a:endParaRPr lang="en-US" sz="3600" b="1" i="1" u="sng" dirty="0"/>
          </a:p>
        </p:txBody>
      </p:sp>
      <p:sp>
        <p:nvSpPr>
          <p:cNvPr id="4" name="TextBox 3"/>
          <p:cNvSpPr txBox="1"/>
          <p:nvPr/>
        </p:nvSpPr>
        <p:spPr>
          <a:xfrm>
            <a:off x="304800" y="1965960"/>
            <a:ext cx="4343400" cy="3970318"/>
          </a:xfrm>
          <a:prstGeom prst="rect">
            <a:avLst/>
          </a:prstGeom>
          <a:noFill/>
        </p:spPr>
        <p:txBody>
          <a:bodyPr wrap="square" rtlCol="0">
            <a:spAutoFit/>
          </a:bodyPr>
          <a:lstStyle/>
          <a:p>
            <a:pPr marL="285750"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Marcellus (Northern Appalachia – Pennsylvania, West Virginia, New York, Ohio)</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Thickness 900 feet</a:t>
            </a:r>
          </a:p>
          <a:p>
            <a:pPr marL="742950" lvl="1" indent="-285750">
              <a:buFont typeface="Wingdings" panose="05000000000000000000" pitchFamily="2" charset="2"/>
              <a:buChar char="v"/>
            </a:pPr>
            <a:r>
              <a:rPr lang="en-US" sz="1200" b="1" dirty="0">
                <a:latin typeface="Arial" panose="020B0604020202020204" pitchFamily="34" charset="0"/>
                <a:cs typeface="Arial" panose="020B0604020202020204" pitchFamily="34" charset="0"/>
              </a:rPr>
              <a:t>Natural gas – estimated reserves 500 trillion cubic feet. </a:t>
            </a:r>
          </a:p>
          <a:p>
            <a:pPr marL="285750" indent="-285750">
              <a:buFont typeface="Wingdings" panose="05000000000000000000" pitchFamily="2" charset="2"/>
              <a:buChar char="v"/>
            </a:pPr>
            <a:endParaRPr lang="en-US" sz="1200" b="1"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Barnett (Central Texas)</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70 % of all US gas production.  </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Estimated reserves – 30 trillion cubic feet</a:t>
            </a:r>
          </a:p>
          <a:p>
            <a:pPr marL="742950" lvl="1" indent="-285750">
              <a:buFont typeface="Wingdings" panose="05000000000000000000" pitchFamily="2" charset="2"/>
              <a:buChar char="v"/>
            </a:pPr>
            <a:r>
              <a:rPr lang="en-US" sz="1200" b="1" dirty="0">
                <a:latin typeface="Arial" panose="020B0604020202020204" pitchFamily="34" charset="0"/>
                <a:cs typeface="Arial" panose="020B0604020202020204" pitchFamily="34" charset="0"/>
              </a:rPr>
              <a:t>Natural </a:t>
            </a:r>
            <a:r>
              <a:rPr lang="en-US" sz="1200" b="1" dirty="0" smtClean="0">
                <a:latin typeface="Arial" panose="020B0604020202020204" pitchFamily="34" charset="0"/>
                <a:cs typeface="Arial" panose="020B0604020202020204" pitchFamily="34" charset="0"/>
              </a:rPr>
              <a:t>gas</a:t>
            </a:r>
          </a:p>
          <a:p>
            <a:pPr marL="742950" lvl="1" indent="-285750">
              <a:buFont typeface="Wingdings" panose="05000000000000000000" pitchFamily="2" charset="2"/>
              <a:buChar char="v"/>
            </a:pPr>
            <a:endParaRPr lang="en-US" sz="12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Eagle Ford (South Texas)</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Thickness 475 feet</a:t>
            </a:r>
          </a:p>
          <a:p>
            <a:pPr marL="742950" lvl="1" indent="-285750">
              <a:buFont typeface="Wingdings" panose="05000000000000000000" pitchFamily="2" charset="2"/>
              <a:buChar char="v"/>
            </a:pPr>
            <a:r>
              <a:rPr lang="en-US" sz="1200" b="1" dirty="0">
                <a:latin typeface="Arial" panose="020B0604020202020204" pitchFamily="34" charset="0"/>
                <a:cs typeface="Arial" panose="020B0604020202020204" pitchFamily="34" charset="0"/>
              </a:rPr>
              <a:t>Both natural gas and oil</a:t>
            </a:r>
            <a:endParaRPr lang="en-US" dirty="0"/>
          </a:p>
          <a:p>
            <a:pPr lvl="1"/>
            <a:r>
              <a:rPr lang="en-US" sz="1200" dirty="0" smtClean="0">
                <a:latin typeface="Arial" panose="020B0604020202020204" pitchFamily="34" charset="0"/>
                <a:cs typeface="Arial" panose="020B0604020202020204" pitchFamily="34" charset="0"/>
              </a:rPr>
              <a:t>	</a:t>
            </a:r>
          </a:p>
          <a:p>
            <a:pPr marL="285750"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Bakken (North Dakota, Montana)</a:t>
            </a:r>
          </a:p>
          <a:p>
            <a:pPr marL="742950" lvl="1" indent="-285750">
              <a:buFont typeface="Wingdings" panose="05000000000000000000" pitchFamily="2" charset="2"/>
              <a:buChar char="v"/>
            </a:pPr>
            <a:r>
              <a:rPr lang="en-US" sz="1200" dirty="0" smtClean="0">
                <a:latin typeface="Arial" panose="020B0604020202020204" pitchFamily="34" charset="0"/>
                <a:cs typeface="Arial" panose="020B0604020202020204" pitchFamily="34" charset="0"/>
              </a:rPr>
              <a:t>Estimated </a:t>
            </a:r>
            <a:r>
              <a:rPr lang="en-US" sz="1200" dirty="0">
                <a:latin typeface="Arial" panose="020B0604020202020204" pitchFamily="34" charset="0"/>
                <a:cs typeface="Arial" panose="020B0604020202020204" pitchFamily="34" charset="0"/>
              </a:rPr>
              <a:t>reserves – 3.65 billion barrels, 2.0 trillion cubic feet</a:t>
            </a:r>
          </a:p>
          <a:p>
            <a:pPr marL="742950" lvl="1" indent="-285750">
              <a:buFont typeface="Wingdings" panose="05000000000000000000" pitchFamily="2" charset="2"/>
              <a:buChar char="v"/>
            </a:pPr>
            <a:r>
              <a:rPr lang="en-US" sz="1200" b="1" dirty="0" smtClean="0">
                <a:latin typeface="Arial" panose="020B0604020202020204" pitchFamily="34" charset="0"/>
                <a:cs typeface="Arial" panose="020B0604020202020204" pitchFamily="34" charset="0"/>
              </a:rPr>
              <a:t>Both natural gas and oil</a:t>
            </a:r>
            <a:endParaRPr lang="en-US" sz="12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2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200" dirty="0" smtClean="0">
              <a:latin typeface="Arial" panose="020B0604020202020204" pitchFamily="34" charset="0"/>
              <a:cs typeface="Arial" panose="020B0604020202020204" pitchFamily="34" charset="0"/>
            </a:endParaRPr>
          </a:p>
        </p:txBody>
      </p:sp>
      <p:sp>
        <p:nvSpPr>
          <p:cNvPr id="5" name="TextBox 4"/>
          <p:cNvSpPr txBox="1"/>
          <p:nvPr/>
        </p:nvSpPr>
        <p:spPr>
          <a:xfrm>
            <a:off x="4876800" y="1965960"/>
            <a:ext cx="3980688" cy="3600986"/>
          </a:xfrm>
          <a:prstGeom prst="rect">
            <a:avLst/>
          </a:prstGeom>
          <a:noFill/>
        </p:spPr>
        <p:txBody>
          <a:bodyPr wrap="square" rtlCol="0">
            <a:spAutoFit/>
          </a:bodyPr>
          <a:lstStyle/>
          <a:p>
            <a:pPr marL="285750"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Piceance/Uinita (Colorado, Utah)</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Thickness several thousand </a:t>
            </a:r>
            <a:r>
              <a:rPr lang="en-US" sz="1200" dirty="0" smtClean="0">
                <a:latin typeface="Arial" panose="020B0604020202020204" pitchFamily="34" charset="0"/>
                <a:cs typeface="Arial" panose="020B0604020202020204" pitchFamily="34" charset="0"/>
              </a:rPr>
              <a:t>feet</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N</a:t>
            </a:r>
            <a:r>
              <a:rPr lang="en-US" sz="1200" dirty="0" smtClean="0">
                <a:latin typeface="Arial" panose="020B0604020202020204" pitchFamily="34" charset="0"/>
                <a:cs typeface="Arial" panose="020B0604020202020204" pitchFamily="34" charset="0"/>
              </a:rPr>
              <a:t>o measurable production yet</a:t>
            </a:r>
            <a:endParaRPr lang="en-US" sz="12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v"/>
            </a:pPr>
            <a:r>
              <a:rPr lang="en-US" sz="1200" b="1" dirty="0">
                <a:latin typeface="Arial" panose="020B0604020202020204" pitchFamily="34" charset="0"/>
                <a:cs typeface="Arial" panose="020B0604020202020204" pitchFamily="34" charset="0"/>
              </a:rPr>
              <a:t>Natural </a:t>
            </a:r>
            <a:r>
              <a:rPr lang="en-US" sz="1200" b="1" dirty="0" smtClean="0">
                <a:latin typeface="Arial" panose="020B0604020202020204" pitchFamily="34" charset="0"/>
                <a:cs typeface="Arial" panose="020B0604020202020204" pitchFamily="34" charset="0"/>
              </a:rPr>
              <a:t>gas</a:t>
            </a:r>
            <a:endParaRPr lang="en-US" sz="12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2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200" dirty="0" smtClean="0">
                <a:latin typeface="Arial" panose="020B0604020202020204" pitchFamily="34" charset="0"/>
                <a:cs typeface="Arial" panose="020B0604020202020204" pitchFamily="34" charset="0"/>
              </a:rPr>
              <a:t>Permian </a:t>
            </a:r>
            <a:r>
              <a:rPr lang="en-US" sz="1200" dirty="0">
                <a:latin typeface="Arial" panose="020B0604020202020204" pitchFamily="34" charset="0"/>
                <a:cs typeface="Arial" panose="020B0604020202020204" pitchFamily="34" charset="0"/>
              </a:rPr>
              <a:t>(Southeastern New Mexico, North Texas)</a:t>
            </a:r>
          </a:p>
          <a:p>
            <a:pPr marL="742950" lvl="1" indent="-285750">
              <a:buFont typeface="Wingdings" panose="05000000000000000000" pitchFamily="2" charset="2"/>
              <a:buChar char="v"/>
            </a:pPr>
            <a:r>
              <a:rPr lang="en-US" sz="1200" dirty="0">
                <a:latin typeface="Arial" panose="020B0604020202020204" pitchFamily="34" charset="0"/>
                <a:cs typeface="Arial" panose="020B0604020202020204" pitchFamily="34" charset="0"/>
              </a:rPr>
              <a:t>19 % of the US crude oil output</a:t>
            </a:r>
          </a:p>
          <a:p>
            <a:pPr marL="742950" lvl="1" indent="-285750">
              <a:buFont typeface="Wingdings" panose="05000000000000000000" pitchFamily="2" charset="2"/>
              <a:buChar char="v"/>
            </a:pPr>
            <a:r>
              <a:rPr lang="en-US" sz="1200" b="1" dirty="0">
                <a:latin typeface="Arial" panose="020B0604020202020204" pitchFamily="34" charset="0"/>
                <a:cs typeface="Arial" panose="020B0604020202020204" pitchFamily="34" charset="0"/>
              </a:rPr>
              <a:t>Crude </a:t>
            </a:r>
            <a:r>
              <a:rPr lang="en-US" sz="1200" b="1" dirty="0" smtClean="0">
                <a:latin typeface="Arial" panose="020B0604020202020204" pitchFamily="34" charset="0"/>
                <a:cs typeface="Arial" panose="020B0604020202020204" pitchFamily="34" charset="0"/>
              </a:rPr>
              <a:t>oil</a:t>
            </a:r>
          </a:p>
          <a:p>
            <a:pPr marL="285750" indent="-285750">
              <a:buFont typeface="Wingdings" panose="05000000000000000000" pitchFamily="2" charset="2"/>
              <a:buChar char="v"/>
            </a:pPr>
            <a:endParaRPr lang="en-US" sz="1200" b="1"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200" dirty="0" smtClean="0">
                <a:latin typeface="Arial" panose="020B0604020202020204" pitchFamily="34" charset="0"/>
                <a:cs typeface="Arial" panose="020B0604020202020204" pitchFamily="34" charset="0"/>
              </a:rPr>
              <a:t>Niobrara (Colorado, Wyoming)</a:t>
            </a:r>
          </a:p>
          <a:p>
            <a:pPr marL="742950" lvl="1" indent="-285750">
              <a:buFont typeface="Wingdings" panose="05000000000000000000" pitchFamily="2" charset="2"/>
              <a:buChar char="v"/>
            </a:pPr>
            <a:r>
              <a:rPr lang="en-US" sz="1200" dirty="0" smtClean="0">
                <a:latin typeface="Arial" panose="020B0604020202020204" pitchFamily="34" charset="0"/>
                <a:cs typeface="Arial" panose="020B0604020202020204" pitchFamily="34" charset="0"/>
              </a:rPr>
              <a:t>An emerging play</a:t>
            </a:r>
          </a:p>
          <a:p>
            <a:pPr marL="742950" lvl="1" indent="-285750">
              <a:buFont typeface="Wingdings" panose="05000000000000000000" pitchFamily="2" charset="2"/>
              <a:buChar char="v"/>
            </a:pPr>
            <a:r>
              <a:rPr lang="en-US" sz="1200" b="1" dirty="0" smtClean="0">
                <a:latin typeface="Arial" panose="020B0604020202020204" pitchFamily="34" charset="0"/>
                <a:cs typeface="Arial" panose="020B0604020202020204" pitchFamily="34" charset="0"/>
              </a:rPr>
              <a:t>Crude oil</a:t>
            </a:r>
          </a:p>
          <a:p>
            <a:endParaRPr lang="en-US" sz="1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200" dirty="0" smtClean="0">
                <a:solidFill>
                  <a:srgbClr val="FF0000"/>
                </a:solidFill>
                <a:latin typeface="Arial" panose="020B0604020202020204" pitchFamily="34" charset="0"/>
                <a:cs typeface="Arial" panose="020B0604020202020204" pitchFamily="34" charset="0"/>
              </a:rPr>
              <a:t>Elko (Northeaster n Nevada)</a:t>
            </a:r>
          </a:p>
          <a:p>
            <a:pPr marL="742950" lvl="1" indent="-285750">
              <a:buFont typeface="Wingdings" panose="05000000000000000000" pitchFamily="2" charset="2"/>
              <a:buChar char="v"/>
            </a:pPr>
            <a:r>
              <a:rPr lang="en-US" sz="1200" dirty="0" smtClean="0">
                <a:solidFill>
                  <a:srgbClr val="FF0000"/>
                </a:solidFill>
                <a:latin typeface="Arial" panose="020B0604020202020204" pitchFamily="34" charset="0"/>
                <a:cs typeface="Arial" panose="020B0604020202020204" pitchFamily="34" charset="0"/>
              </a:rPr>
              <a:t>Emerging  shale play</a:t>
            </a:r>
          </a:p>
          <a:p>
            <a:pPr marL="742950" lvl="1" indent="-285750">
              <a:buFont typeface="Wingdings" panose="05000000000000000000" pitchFamily="2" charset="2"/>
              <a:buChar char="v"/>
            </a:pPr>
            <a:r>
              <a:rPr lang="en-US" sz="1200" b="1" dirty="0" smtClean="0">
                <a:solidFill>
                  <a:srgbClr val="FF0000"/>
                </a:solidFill>
                <a:latin typeface="Arial" panose="020B0604020202020204" pitchFamily="34" charset="0"/>
                <a:cs typeface="Arial" panose="020B0604020202020204" pitchFamily="34" charset="0"/>
              </a:rPr>
              <a:t>Crude oil</a:t>
            </a:r>
          </a:p>
          <a:p>
            <a:pPr marL="742950" lvl="1" indent="-285750">
              <a:buFont typeface="Wingdings" panose="05000000000000000000" pitchFamily="2" charset="2"/>
              <a:buChar char="v"/>
            </a:pPr>
            <a:endParaRPr lang="en-US" sz="1200" b="1" dirty="0" smtClean="0">
              <a:solidFill>
                <a:srgbClr val="FF0000"/>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v"/>
            </a:pPr>
            <a:endParaRPr lang="en-US" sz="1200" b="1" dirty="0" smtClean="0">
              <a:solidFill>
                <a:srgbClr val="FF0000"/>
              </a:solidFill>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4219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29354"/>
            <a:ext cx="7696200" cy="561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58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457200"/>
            <a:ext cx="8229600" cy="762000"/>
          </a:xfrm>
          <a:prstGeom prst="rect">
            <a:avLst/>
          </a:prstGeom>
        </p:spPr>
        <p:txBody>
          <a:bodyP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dirty="0" smtClean="0">
                <a:latin typeface="Times New Roman" pitchFamily="18" charset="0"/>
                <a:cs typeface="Times New Roman" pitchFamily="18" charset="0"/>
              </a:rPr>
              <a:t>Economic Impacts</a:t>
            </a:r>
            <a:endParaRPr lang="en-US" sz="36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661" y="3657600"/>
            <a:ext cx="594995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625" y="4114800"/>
            <a:ext cx="6099175"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3641465461"/>
              </p:ext>
            </p:extLst>
          </p:nvPr>
        </p:nvGraphicFramePr>
        <p:xfrm>
          <a:off x="1109661" y="1295400"/>
          <a:ext cx="6903086" cy="2113788"/>
        </p:xfrm>
        <a:graphic>
          <a:graphicData uri="http://schemas.openxmlformats.org/drawingml/2006/table">
            <a:tbl>
              <a:tblPr firstRow="1" firstCol="1" bandRow="1"/>
              <a:tblGrid>
                <a:gridCol w="711315"/>
                <a:gridCol w="537425"/>
                <a:gridCol w="942391"/>
                <a:gridCol w="942391"/>
                <a:gridCol w="942391"/>
                <a:gridCol w="942391"/>
                <a:gridCol w="942391"/>
                <a:gridCol w="942391"/>
              </a:tblGrid>
              <a:tr h="190500">
                <a:tc rowSpan="2">
                  <a:txBody>
                    <a:bodyPr/>
                    <a:lstStyle/>
                    <a:p>
                      <a:pPr marL="0" marR="0" algn="ctr">
                        <a:lnSpc>
                          <a:spcPct val="115000"/>
                        </a:lnSpc>
                        <a:spcBef>
                          <a:spcPts val="0"/>
                        </a:spcBef>
                        <a:spcAft>
                          <a:spcPts val="0"/>
                        </a:spcAft>
                      </a:pPr>
                      <a:r>
                        <a:rPr lang="en-US" sz="1100" dirty="0">
                          <a:solidFill>
                            <a:srgbClr val="FFFFFF"/>
                          </a:solidFill>
                          <a:effectLst/>
                          <a:latin typeface="Calibri"/>
                          <a:ea typeface="Times New Roman"/>
                          <a:cs typeface="Calibri"/>
                        </a:rPr>
                        <a:t>Revenue Type</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rowSpan="2">
                  <a:txBody>
                    <a:bodyPr/>
                    <a:lstStyle/>
                    <a:p>
                      <a:pPr marL="0" marR="0" algn="ctr">
                        <a:lnSpc>
                          <a:spcPct val="115000"/>
                        </a:lnSpc>
                        <a:spcBef>
                          <a:spcPts val="0"/>
                        </a:spcBef>
                        <a:spcAft>
                          <a:spcPts val="0"/>
                        </a:spcAft>
                      </a:pPr>
                      <a:r>
                        <a:rPr lang="en-US" sz="1100" dirty="0">
                          <a:solidFill>
                            <a:srgbClr val="FFFFFF"/>
                          </a:solidFill>
                          <a:effectLst/>
                          <a:latin typeface="Calibri"/>
                          <a:ea typeface="Times New Roman"/>
                          <a:cs typeface="Calibri"/>
                        </a:rPr>
                        <a:t>Product</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gridSpan="3">
                  <a:txBody>
                    <a:bodyPr/>
                    <a:lstStyle/>
                    <a:p>
                      <a:pPr marL="0" marR="0" algn="ctr">
                        <a:lnSpc>
                          <a:spcPct val="115000"/>
                        </a:lnSpc>
                        <a:spcBef>
                          <a:spcPts val="0"/>
                        </a:spcBef>
                        <a:spcAft>
                          <a:spcPts val="0"/>
                        </a:spcAft>
                      </a:pPr>
                      <a:r>
                        <a:rPr lang="en-US" sz="1100" b="1" dirty="0">
                          <a:solidFill>
                            <a:srgbClr val="000000"/>
                          </a:solidFill>
                          <a:effectLst/>
                          <a:latin typeface="Calibri"/>
                          <a:ea typeface="Times New Roman"/>
                          <a:cs typeface="Calibri"/>
                        </a:rPr>
                        <a:t>2012</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100" b="1" dirty="0">
                          <a:solidFill>
                            <a:srgbClr val="000000"/>
                          </a:solidFill>
                          <a:effectLst/>
                          <a:latin typeface="Calibri"/>
                          <a:ea typeface="Times New Roman"/>
                          <a:cs typeface="Calibri"/>
                        </a:rPr>
                        <a:t>2013</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hMerge="1">
                  <a:txBody>
                    <a:bodyPr/>
                    <a:lstStyle/>
                    <a:p>
                      <a:endParaRPr lang="en-US"/>
                    </a:p>
                  </a:txBody>
                  <a:tcPr/>
                </a:tc>
              </a:tr>
              <a:tr h="3810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dirty="0">
                          <a:solidFill>
                            <a:srgbClr val="000000"/>
                          </a:solidFill>
                          <a:effectLst/>
                          <a:latin typeface="Calibri"/>
                          <a:ea typeface="Times New Roman"/>
                          <a:cs typeface="Calibri"/>
                        </a:rPr>
                        <a:t>Sales Volume (bbl)</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a:ea typeface="Times New Roman"/>
                          <a:cs typeface="Calibri"/>
                        </a:rPr>
                        <a:t>Sales Value</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a:ea typeface="Times New Roman"/>
                          <a:cs typeface="Calibri"/>
                        </a:rPr>
                        <a:t>Revenue</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a:ea typeface="Times New Roman"/>
                          <a:cs typeface="Calibri"/>
                        </a:rPr>
                        <a:t>Sales Volume (bbl)</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a:ea typeface="Times New Roman"/>
                          <a:cs typeface="Calibri"/>
                        </a:rPr>
                        <a:t>Sales Value</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a:ea typeface="Times New Roman"/>
                          <a:cs typeface="Calibri"/>
                        </a:rPr>
                        <a:t>Revenue</a:t>
                      </a:r>
                      <a:endParaRPr lang="en-US" sz="11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r>
              <a:tr h="381000">
                <a:tc>
                  <a:txBody>
                    <a:bodyPr/>
                    <a:lstStyle/>
                    <a:p>
                      <a:pPr marL="0" marR="0">
                        <a:lnSpc>
                          <a:spcPct val="115000"/>
                        </a:lnSpc>
                        <a:spcBef>
                          <a:spcPts val="0"/>
                        </a:spcBef>
                        <a:spcAft>
                          <a:spcPts val="0"/>
                        </a:spcAft>
                      </a:pPr>
                      <a:r>
                        <a:rPr lang="en-US" sz="1100" dirty="0">
                          <a:solidFill>
                            <a:srgbClr val="FFFFFF"/>
                          </a:solidFill>
                          <a:effectLst/>
                          <a:latin typeface="Calibri"/>
                          <a:ea typeface="Times New Roman"/>
                          <a:cs typeface="Calibri"/>
                        </a:rPr>
                        <a:t>Reported Royalties</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marL="0" marR="0">
                        <a:lnSpc>
                          <a:spcPct val="115000"/>
                        </a:lnSpc>
                        <a:spcBef>
                          <a:spcPts val="0"/>
                        </a:spcBef>
                        <a:spcAft>
                          <a:spcPts val="0"/>
                        </a:spcAft>
                      </a:pPr>
                      <a:r>
                        <a:rPr lang="en-US" sz="1100" dirty="0">
                          <a:solidFill>
                            <a:srgbClr val="FFFFFF"/>
                          </a:solidFill>
                          <a:effectLst/>
                          <a:latin typeface="Calibri"/>
                          <a:ea typeface="Times New Roman"/>
                          <a:cs typeface="Calibri"/>
                        </a:rPr>
                        <a:t>Oil (bbl)</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374,825.49</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$33,588,879.00</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$4,194,433.66</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331,013.34</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$28,890,712.51</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$3,661,956.85</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r>
              <a:tr h="190500">
                <a:tc>
                  <a:txBody>
                    <a:bodyPr/>
                    <a:lstStyle/>
                    <a:p>
                      <a:pPr marL="0" marR="0">
                        <a:lnSpc>
                          <a:spcPct val="115000"/>
                        </a:lnSpc>
                        <a:spcBef>
                          <a:spcPts val="0"/>
                        </a:spcBef>
                        <a:spcAft>
                          <a:spcPts val="0"/>
                        </a:spcAft>
                      </a:pPr>
                      <a:r>
                        <a:rPr lang="en-US" sz="1100" dirty="0">
                          <a:solidFill>
                            <a:srgbClr val="FFFFFF"/>
                          </a:solidFill>
                          <a:effectLst/>
                          <a:latin typeface="Calibri"/>
                          <a:ea typeface="Times New Roman"/>
                          <a:cs typeface="Calibri"/>
                        </a:rPr>
                        <a:t>Rents</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marL="0" marR="0">
                        <a:lnSpc>
                          <a:spcPct val="115000"/>
                        </a:lnSpc>
                        <a:spcBef>
                          <a:spcPts val="0"/>
                        </a:spcBef>
                        <a:spcAft>
                          <a:spcPts val="0"/>
                        </a:spcAft>
                      </a:pPr>
                      <a:r>
                        <a:rPr lang="en-US" sz="1100" dirty="0">
                          <a:solidFill>
                            <a:srgbClr val="FFFFFF"/>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$6,510,988.50</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$6,483,484.50</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r>
              <a:tr h="190500">
                <a:tc>
                  <a:txBody>
                    <a:bodyPr/>
                    <a:lstStyle/>
                    <a:p>
                      <a:pPr marL="0" marR="0">
                        <a:lnSpc>
                          <a:spcPct val="115000"/>
                        </a:lnSpc>
                        <a:spcBef>
                          <a:spcPts val="0"/>
                        </a:spcBef>
                        <a:spcAft>
                          <a:spcPts val="0"/>
                        </a:spcAft>
                      </a:pPr>
                      <a:r>
                        <a:rPr lang="en-US" sz="1100" dirty="0">
                          <a:solidFill>
                            <a:srgbClr val="FFFFFF"/>
                          </a:solidFill>
                          <a:effectLst/>
                          <a:latin typeface="Calibri"/>
                          <a:ea typeface="Times New Roman"/>
                          <a:cs typeface="Calibri"/>
                        </a:rPr>
                        <a:t>Bonus</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marL="0" marR="0">
                        <a:lnSpc>
                          <a:spcPct val="115000"/>
                        </a:lnSpc>
                        <a:spcBef>
                          <a:spcPts val="0"/>
                        </a:spcBef>
                        <a:spcAft>
                          <a:spcPts val="0"/>
                        </a:spcAft>
                      </a:pPr>
                      <a:r>
                        <a:rPr lang="en-US" sz="1100" dirty="0">
                          <a:solidFill>
                            <a:srgbClr val="FFFFFF"/>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$4,768,631.50</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5000"/>
                        </a:lnSpc>
                        <a:spcBef>
                          <a:spcPts val="0"/>
                        </a:spcBef>
                        <a:spcAft>
                          <a:spcPts val="0"/>
                        </a:spcAft>
                      </a:pPr>
                      <a:r>
                        <a:rPr lang="en-US" sz="1100"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5000"/>
                        </a:lnSpc>
                        <a:spcBef>
                          <a:spcPts val="0"/>
                        </a:spcBef>
                        <a:spcAft>
                          <a:spcPts val="0"/>
                        </a:spcAft>
                      </a:pPr>
                      <a:r>
                        <a:rPr lang="en-US" sz="1100" dirty="0">
                          <a:solidFill>
                            <a:srgbClr val="000000"/>
                          </a:solidFill>
                          <a:effectLst/>
                          <a:latin typeface="Calibri"/>
                          <a:ea typeface="Times New Roman"/>
                          <a:cs typeface="Calibri"/>
                        </a:rPr>
                        <a:t>$2,130,065.00</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r>
              <a:tr h="200025">
                <a:tc>
                  <a:txBody>
                    <a:bodyPr/>
                    <a:lstStyle/>
                    <a:p>
                      <a:pPr marL="0" marR="0" algn="r">
                        <a:lnSpc>
                          <a:spcPct val="115000"/>
                        </a:lnSpc>
                        <a:spcBef>
                          <a:spcPts val="0"/>
                        </a:spcBef>
                        <a:spcAft>
                          <a:spcPts val="0"/>
                        </a:spcAft>
                      </a:pPr>
                      <a:r>
                        <a:rPr lang="en-US" sz="1100" b="1" dirty="0">
                          <a:solidFill>
                            <a:srgbClr val="000000"/>
                          </a:solidFill>
                          <a:effectLst/>
                          <a:latin typeface="Calibri"/>
                          <a:ea typeface="Times New Roman"/>
                          <a:cs typeface="Calibri"/>
                        </a:rPr>
                        <a:t>TOTALS:</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r>
                        <a:rPr lang="en-US" sz="1100" b="1"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r>
                        <a:rPr lang="en-US" sz="1100" b="1"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r">
                        <a:lnSpc>
                          <a:spcPct val="115000"/>
                        </a:lnSpc>
                        <a:spcBef>
                          <a:spcPts val="0"/>
                        </a:spcBef>
                        <a:spcAft>
                          <a:spcPts val="0"/>
                        </a:spcAft>
                      </a:pPr>
                      <a:r>
                        <a:rPr lang="en-US" sz="1100" b="1" dirty="0">
                          <a:solidFill>
                            <a:srgbClr val="000000"/>
                          </a:solidFill>
                          <a:effectLst/>
                          <a:latin typeface="Calibri"/>
                          <a:ea typeface="Times New Roman"/>
                          <a:cs typeface="Calibri"/>
                        </a:rPr>
                        <a:t>$33,588,879.00</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r">
                        <a:lnSpc>
                          <a:spcPct val="115000"/>
                        </a:lnSpc>
                        <a:spcBef>
                          <a:spcPts val="0"/>
                        </a:spcBef>
                        <a:spcAft>
                          <a:spcPts val="0"/>
                        </a:spcAft>
                      </a:pPr>
                      <a:r>
                        <a:rPr lang="en-US" sz="1100" b="1" dirty="0">
                          <a:solidFill>
                            <a:srgbClr val="000000"/>
                          </a:solidFill>
                          <a:effectLst/>
                          <a:latin typeface="Calibri"/>
                          <a:ea typeface="Times New Roman"/>
                          <a:cs typeface="Calibri"/>
                        </a:rPr>
                        <a:t>$15,474,053.66</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r>
                        <a:rPr lang="en-US" sz="1100" b="1" dirty="0">
                          <a:solidFill>
                            <a:srgbClr val="000000"/>
                          </a:solidFill>
                          <a:effectLst/>
                          <a:latin typeface="Calibri"/>
                          <a:ea typeface="Times New Roman"/>
                          <a:cs typeface="Calibri"/>
                        </a:rPr>
                        <a:t> </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r">
                        <a:lnSpc>
                          <a:spcPct val="115000"/>
                        </a:lnSpc>
                        <a:spcBef>
                          <a:spcPts val="0"/>
                        </a:spcBef>
                        <a:spcAft>
                          <a:spcPts val="0"/>
                        </a:spcAft>
                      </a:pPr>
                      <a:r>
                        <a:rPr lang="en-US" sz="1100" b="1" dirty="0">
                          <a:solidFill>
                            <a:srgbClr val="000000"/>
                          </a:solidFill>
                          <a:effectLst/>
                          <a:latin typeface="Calibri"/>
                          <a:ea typeface="Times New Roman"/>
                          <a:cs typeface="Calibri"/>
                        </a:rPr>
                        <a:t>$28,890,712.51</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r">
                        <a:lnSpc>
                          <a:spcPct val="115000"/>
                        </a:lnSpc>
                        <a:spcBef>
                          <a:spcPts val="0"/>
                        </a:spcBef>
                        <a:spcAft>
                          <a:spcPts val="0"/>
                        </a:spcAft>
                      </a:pPr>
                      <a:r>
                        <a:rPr lang="en-US" sz="1100" b="1" dirty="0">
                          <a:solidFill>
                            <a:srgbClr val="000000"/>
                          </a:solidFill>
                          <a:effectLst/>
                          <a:latin typeface="Calibri"/>
                          <a:ea typeface="Times New Roman"/>
                          <a:cs typeface="Calibri"/>
                        </a:rPr>
                        <a:t>$12,275,506.35</a:t>
                      </a:r>
                      <a:endParaRPr lang="en-US" sz="11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bl>
          </a:graphicData>
        </a:graphic>
      </p:graphicFrame>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237" y="1071563"/>
            <a:ext cx="59499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0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990600"/>
            <a:ext cx="2209800" cy="1162050"/>
          </a:xfrm>
        </p:spPr>
        <p:txBody>
          <a:bodyPr/>
          <a:lstStyle/>
          <a:p>
            <a:r>
              <a:rPr lang="en-US" sz="3200" dirty="0" smtClean="0">
                <a:latin typeface="Times New Roman" pitchFamily="18" charset="0"/>
                <a:cs typeface="Times New Roman" pitchFamily="18" charset="0"/>
              </a:rPr>
              <a:t>What is Hydraulic Fracturing?</a:t>
            </a:r>
            <a:endParaRPr lang="en-US" sz="3200" dirty="0">
              <a:latin typeface="Times New Roman" pitchFamily="18" charset="0"/>
              <a:cs typeface="Times New Roman" pitchFamily="18" charset="0"/>
            </a:endParaRPr>
          </a:p>
        </p:txBody>
      </p:sp>
      <p:sp>
        <p:nvSpPr>
          <p:cNvPr id="8" name="Content Placeholder 7"/>
          <p:cNvSpPr>
            <a:spLocks noGrp="1"/>
          </p:cNvSpPr>
          <p:nvPr>
            <p:ph sz="half" idx="1"/>
          </p:nvPr>
        </p:nvSpPr>
        <p:spPr>
          <a:xfrm>
            <a:off x="3956049" y="1066800"/>
            <a:ext cx="5111751" cy="4343400"/>
          </a:xfrm>
        </p:spPr>
        <p:txBody>
          <a:bodyPr>
            <a:normAutofit fontScale="92500" lnSpcReduction="20000"/>
          </a:bodyPr>
          <a:lstStyle/>
          <a:p>
            <a:r>
              <a:rPr lang="en-US" sz="2200" dirty="0" smtClean="0">
                <a:latin typeface="Times New Roman" pitchFamily="18" charset="0"/>
                <a:cs typeface="Times New Roman" pitchFamily="18" charset="0"/>
              </a:rPr>
              <a:t>Well stimulation technique that has been employed by the oil and gas industry since 1947.  The technique is used to create spaces in the rock pores deep underground to release the oil and natural gas so that it can flow to the surface.</a:t>
            </a:r>
          </a:p>
          <a:p>
            <a:endParaRPr lang="en-US" sz="2200" dirty="0" smtClean="0">
              <a:latin typeface="Times New Roman" pitchFamily="18" charset="0"/>
              <a:cs typeface="Times New Roman" pitchFamily="18" charset="0"/>
            </a:endParaRPr>
          </a:p>
          <a:p>
            <a:r>
              <a:rPr lang="en-US" sz="2200" dirty="0" smtClean="0">
                <a:latin typeface="Times New Roman" pitchFamily="18" charset="0"/>
                <a:cs typeface="Times New Roman" pitchFamily="18" charset="0"/>
              </a:rPr>
              <a:t>Water and additives are pumped at high pressure into the formation, creating openings that allow oil and gas to move more freely from rock where it was trapped.  </a:t>
            </a:r>
          </a:p>
          <a:p>
            <a:endParaRPr lang="en-US" sz="2200" dirty="0" smtClean="0">
              <a:latin typeface="Times New Roman" pitchFamily="18" charset="0"/>
              <a:cs typeface="Times New Roman" pitchFamily="18" charset="0"/>
            </a:endParaRPr>
          </a:p>
          <a:p>
            <a:r>
              <a:rPr lang="en-US" sz="2200" dirty="0" smtClean="0">
                <a:latin typeface="Times New Roman" pitchFamily="18" charset="0"/>
                <a:cs typeface="Times New Roman" pitchFamily="18" charset="0"/>
              </a:rPr>
              <a:t>Sand is also pumped with the water and it remains in the formation to hold open the rock.  Most of the water and additives flow back to the surface and are disposed of safely.</a:t>
            </a:r>
          </a:p>
          <a:p>
            <a:endParaRPr lang="en-US" dirty="0"/>
          </a:p>
        </p:txBody>
      </p:sp>
      <p:pic>
        <p:nvPicPr>
          <p:cNvPr id="4" name="Picture 5" descr="Marcellus-Graphic-sub3"/>
          <p:cNvPicPr>
            <a:picLocks noChangeAspect="1" noChangeArrowheads="1"/>
          </p:cNvPicPr>
          <p:nvPr/>
        </p:nvPicPr>
        <p:blipFill>
          <a:blip r:embed="rId3" cstate="print"/>
          <a:srcRect l="51115" t="23737" r="14581" b="35202"/>
          <a:stretch>
            <a:fillRect/>
          </a:stretch>
        </p:blipFill>
        <p:spPr bwMode="auto">
          <a:xfrm>
            <a:off x="152401" y="2362200"/>
            <a:ext cx="3707732" cy="3276600"/>
          </a:xfrm>
          <a:prstGeom prst="rect">
            <a:avLst/>
          </a:prstGeom>
          <a:noFill/>
          <a:ln w="9525">
            <a:noFill/>
            <a:miter lim="800000"/>
            <a:headEnd/>
            <a:tailEnd/>
          </a:ln>
        </p:spPr>
      </p:pic>
      <p:sp>
        <p:nvSpPr>
          <p:cNvPr id="5" name="Rectangle 4"/>
          <p:cNvSpPr/>
          <p:nvPr/>
        </p:nvSpPr>
        <p:spPr>
          <a:xfrm>
            <a:off x="2362200" y="2438401"/>
            <a:ext cx="1417237" cy="276999"/>
          </a:xfrm>
          <a:prstGeom prst="rect">
            <a:avLst/>
          </a:prstGeom>
        </p:spPr>
        <p:txBody>
          <a:bodyPr wrap="square">
            <a:spAutoFit/>
          </a:bodyPr>
          <a:lstStyle/>
          <a:p>
            <a:pPr>
              <a:spcBef>
                <a:spcPct val="50000"/>
              </a:spcBef>
            </a:pPr>
            <a:r>
              <a:rPr lang="en-US" sz="1200" i="1" dirty="0" smtClean="0">
                <a:solidFill>
                  <a:schemeClr val="bg1"/>
                </a:solidFill>
                <a:latin typeface="Times New Roman" pitchFamily="18" charset="0"/>
                <a:cs typeface="Times New Roman" pitchFamily="18" charset="0"/>
              </a:rPr>
              <a:t>Source: ProPublica</a:t>
            </a:r>
            <a:endParaRPr lang="en-US" sz="1200"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762000"/>
          </a:xfrm>
        </p:spPr>
        <p:txBody>
          <a:bodyPr>
            <a:normAutofit/>
          </a:bodyPr>
          <a:lstStyle/>
          <a:p>
            <a:pPr algn="ctr"/>
            <a:r>
              <a:rPr lang="en-US" sz="3600" dirty="0" smtClean="0">
                <a:latin typeface="Times New Roman" pitchFamily="18" charset="0"/>
                <a:cs typeface="Times New Roman" pitchFamily="18" charset="0"/>
              </a:rPr>
              <a:t>Why Hydraulic Fracturing?</a:t>
            </a:r>
            <a:endParaRPr lang="en-US" sz="3600" dirty="0">
              <a:latin typeface="Times New Roman" pitchFamily="18" charset="0"/>
              <a:cs typeface="Times New Roman" pitchFamily="18" charset="0"/>
            </a:endParaRPr>
          </a:p>
        </p:txBody>
      </p:sp>
      <p:sp>
        <p:nvSpPr>
          <p:cNvPr id="10" name="Content Placeholder 9"/>
          <p:cNvSpPr>
            <a:spLocks noGrp="1"/>
          </p:cNvSpPr>
          <p:nvPr>
            <p:ph sz="half" idx="2"/>
          </p:nvPr>
        </p:nvSpPr>
        <p:spPr>
          <a:xfrm>
            <a:off x="3352800" y="1524000"/>
            <a:ext cx="5562600" cy="4876800"/>
          </a:xfrm>
        </p:spPr>
        <p:txBody>
          <a:bodyPr>
            <a:normAutofit lnSpcReduction="10000"/>
          </a:bodyPr>
          <a:lstStyle/>
          <a:p>
            <a:r>
              <a:rPr lang="en-US" sz="1800" dirty="0" smtClean="0">
                <a:latin typeface="Times New Roman" pitchFamily="18" charset="0"/>
                <a:cs typeface="Times New Roman" pitchFamily="18" charset="0"/>
              </a:rPr>
              <a:t>Hydraulic fracturing technologies have unlocked vast new supplies of oil and natural gas for America.</a:t>
            </a:r>
          </a:p>
          <a:p>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The technology has also made production feasible in many areas that were previously considered too deep, too hard, and too expensive to access.</a:t>
            </a:r>
          </a:p>
          <a:p>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The “fracture paths” created by hydraulic fracturing, increases the surface area exposed increasing production rates up to many hundreds of percent.</a:t>
            </a:r>
          </a:p>
          <a:p>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Hydraulic fracturing, Multi-well pads and the possibility of Horizontal Drilling provides an environmental advantage, in that they reduce the amount of wells needed to effectively produce an oil/gas reservoir.  Less wells mean less roads, less pipeline, less surface disturbance, etc.</a:t>
            </a:r>
            <a:endParaRPr lang="en-US" sz="1800" dirty="0">
              <a:latin typeface="Times New Roman" pitchFamily="18" charset="0"/>
              <a:cs typeface="Times New Roman" pitchFamily="18" charset="0"/>
            </a:endParaRPr>
          </a:p>
        </p:txBody>
      </p:sp>
      <p:pic>
        <p:nvPicPr>
          <p:cNvPr id="11" name="Content Placeholder 10" descr="mudmotor.jpg"/>
          <p:cNvPicPr>
            <a:picLocks noGrp="1" noChangeAspect="1"/>
          </p:cNvPicPr>
          <p:nvPr>
            <p:ph sz="half" idx="1"/>
          </p:nvPr>
        </p:nvPicPr>
        <p:blipFill>
          <a:blip r:embed="rId3" cstate="print"/>
          <a:stretch>
            <a:fillRect/>
          </a:stretch>
        </p:blipFill>
        <p:spPr>
          <a:xfrm rot="20105265">
            <a:off x="840145" y="1130914"/>
            <a:ext cx="1708987" cy="2236058"/>
          </a:xfr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257800"/>
            <a:ext cx="2971800" cy="125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352800"/>
            <a:ext cx="2414588" cy="181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41099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2EBEDD779AD4B9459E516C5A3AD95" ma:contentTypeVersion="0" ma:contentTypeDescription="Create a new document." ma:contentTypeScope="" ma:versionID="1b9ae00dc1bb910e47acc7d4dc1c0b1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D4425A-0839-4882-8FB8-0B6FCF40D5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676DD7B1-B909-4BE7-8276-4FE7BFD4D97C}">
  <ds:schemaRefs>
    <ds:schemaRef ds:uri="http://purl.org/dc/dcmitype/"/>
    <ds:schemaRef ds:uri="http://schemas.microsoft.com/office/2006/metadata/properties"/>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A4A966A0-4A2E-4AFD-9193-5242A959D0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4836</TotalTime>
  <Words>2532</Words>
  <Application>Microsoft Office PowerPoint</Application>
  <PresentationFormat>On-screen Show (4:3)</PresentationFormat>
  <Paragraphs>304</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Flow</vt:lpstr>
      <vt:lpstr>Understanding  Hydraulic Fracturing </vt:lpstr>
      <vt:lpstr>Agenda</vt:lpstr>
      <vt:lpstr>PowerPoint Presentation</vt:lpstr>
      <vt:lpstr>PowerPoint Presentation</vt:lpstr>
      <vt:lpstr>PowerPoint Presentation</vt:lpstr>
      <vt:lpstr>PowerPoint Presentation</vt:lpstr>
      <vt:lpstr>What is Hydraulic Fracturing?</vt:lpstr>
      <vt:lpstr>Why Hydraulic Fracturing?</vt:lpstr>
      <vt:lpstr>PowerPoint Presentation</vt:lpstr>
      <vt:lpstr>How Do We Protect Groundwater and  Surface Water from Contamination?</vt:lpstr>
      <vt:lpstr>PowerPoint Presentation</vt:lpstr>
      <vt:lpstr>PowerPoint Presentation</vt:lpstr>
      <vt:lpstr>PowerPoint Presentation</vt:lpstr>
      <vt:lpstr>Chemicals and Additives</vt:lpstr>
      <vt:lpstr>What are the Water Volumes Used?</vt:lpstr>
      <vt:lpstr>What is Done with The Fluid that comes back to the Surface?</vt:lpstr>
      <vt:lpstr>PowerPoint Presentation</vt:lpstr>
      <vt:lpstr>PowerPoint Presentation</vt:lpstr>
      <vt:lpstr>PowerPoint Presentation</vt:lpstr>
      <vt:lpstr>PowerPoint Presentation</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Hydraulic Fracturing 101</dc:title>
  <dc:creator>bwhitema</dc:creator>
  <cp:lastModifiedBy>Menghini, John R</cp:lastModifiedBy>
  <cp:revision>258</cp:revision>
  <cp:lastPrinted>2014-05-14T00:31:41Z</cp:lastPrinted>
  <dcterms:created xsi:type="dcterms:W3CDTF">2011-03-09T18:22:13Z</dcterms:created>
  <dcterms:modified xsi:type="dcterms:W3CDTF">2014-05-16T18:49:18Z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0x010100AE32EBEDD779AD4B9459E516C5A3AD95</vt:lpwstr>
  </property>
</Properties>
</file>